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</p:sldMasterIdLst>
  <p:notesMasterIdLst>
    <p:notesMasterId r:id="rId5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58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  <p:embeddedFont>
      <p:font typeface="Source Sans Pro Light" panose="020B0403030403020204" pitchFamily="34" charset="0"/>
      <p:regular r:id="rId62"/>
      <p:bold r:id="rId63"/>
      <p:italic r:id="rId64"/>
      <p:boldItalic r:id="rId65"/>
    </p:embeddedFont>
    <p:embeddedFont>
      <p:font typeface="Source Sans Pro SemiBold" panose="020B0603030403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xime Capron" initials="" lastIdx="1" clrIdx="0"/>
  <p:cmAuthor id="1" name="Alexandre Landeau" initials="" lastIdx="1" clrIdx="1"/>
  <p:cmAuthor id="2" name="Damien Jacquemart" initials="" lastIdx="4" clrIdx="2"/>
  <p:cmAuthor id="3" name="Yashas Vaidya" initials="" lastIdx="6" clrIdx="3"/>
  <p:cmAuthor id="4" name="Reda Affane" initials="" lastIdx="1" clrIdx="4"/>
  <p:cmAuthor id="5" name="Christa Suntoo" initials="" lastIdx="1" clrIdx="5"/>
  <p:cmAuthor id="6" name="Liev Garcia" initials="" lastIdx="3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C16ACF-F699-4720-98F4-DE73CE6AD701}">
  <a:tblStyle styleId="{BEC16ACF-F699-4720-98F4-DE73CE6AD7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A68DF6-E571-4FD8-8DCF-4F37DC9B2DD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4b8b2a29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4b8b2a29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499b5d52b7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499b5d52b7_2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499b5d52b7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499b5d52b7_2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499b5d52b7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499b5d52b7_2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499b5d52b7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499b5d52b7_2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499b5d52b7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499b5d52b7_2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499b5d52b7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499b5d52b7_2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499b5d52b7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499b5d52b7_2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99b5d52b7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99b5d52b7_2_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99b5d52b7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499b5d52b7_2_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499f1670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499f167030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b9d63d807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b9d63d807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99f16703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99f16703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499f16703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499f167030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499f1670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499f167030_0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499f16703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499f167030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4631bcc1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4631bcc1b2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631bcc1b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4631bcc1b2_1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4631bcc1b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4631bcc1b2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4631bcc1b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4631bcc1b2_1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4631bcc1b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4631bcc1b2_1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Remark that some author are not properly labelled: we estimated the label with human or company website.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of coding track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e52448d4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4e52448d42_1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of coding track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49672893ea_0_30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lose your way, please refer to this slides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g49672893ea_0_3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631bcc1b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4631bcc1b2_1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481ec463c4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481ec463c4_0_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of coding track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49672893e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49672893ea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4b8b2a2941_0_2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4b8b2a2941_0_20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g4b8b2a2941_0_20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33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49672893e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49672893ea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49672893e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49672893ea_0_2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49672893e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49672893ea_0_2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49672893ea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49672893ea_0_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49672893ea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49672893ea_0_2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49672893e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49672893ea_0_2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49672893ea_0_30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g49672893ea_0_3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49672893e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49672893ea_0_2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4631bcc1b2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4631bcc1b2_1_2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49672893ea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49672893ea_0_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49672893ea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49672893ea_0_2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49672893e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49672893ea_0_3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49672893ea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49672893ea_0_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49672893ea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49672893ea_0_3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49672893ea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49672893ea_0_3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/>
              <a:t>anything useful for your project such 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images, videos, .pptx, machine learning and deep learning models,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2. No. If recipe outputs a dataset, static insights can still be created. Outputing in a folder is a way to do the recipe is not intended to output a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45fc67670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45fc676700_0_6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49672893ea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49672893ea_0_3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481ec463c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481ec463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4b8b2a2941_0_2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4b8b2a2941_0_2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Start of coding track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9672893ea_0_3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g49672893ea_0_3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b8b2a2941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b8b2a2941_0_10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4b8b2a2941_0_10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fr-FR"/>
              <a:t>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499b5d52b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499b5d52b7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4f419295b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4f419295b1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AB1A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0" y="6338400"/>
            <a:ext cx="12192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4375645" y="2686775"/>
            <a:ext cx="3440937" cy="1484637"/>
            <a:chOff x="-250525" y="1236725"/>
            <a:chExt cx="7322700" cy="3159475"/>
          </a:xfrm>
        </p:grpSpPr>
        <p:sp>
          <p:nvSpPr>
            <p:cNvPr id="13" name="Google Shape;13;p2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1">
  <p:cSld name="ONE_COLUMN_TEXT_1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22704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subTitle" idx="2"/>
          </p:nvPr>
        </p:nvSpPr>
        <p:spPr>
          <a:xfrm>
            <a:off x="62160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4" name="Google Shape;184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85" name="Google Shape;185;p11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6" name="Google Shape;186;p11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87" name="Google Shape;187;p11"/>
          <p:cNvSpPr txBox="1">
            <a:spLocks noGrp="1"/>
          </p:cNvSpPr>
          <p:nvPr>
            <p:ph type="subTitle" idx="4"/>
          </p:nvPr>
        </p:nvSpPr>
        <p:spPr>
          <a:xfrm>
            <a:off x="2270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88" name="Google Shape;188;p11"/>
          <p:cNvSpPr txBox="1">
            <a:spLocks noGrp="1"/>
          </p:cNvSpPr>
          <p:nvPr>
            <p:ph type="subTitle" idx="5"/>
          </p:nvPr>
        </p:nvSpPr>
        <p:spPr>
          <a:xfrm>
            <a:off x="22704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89" name="Google Shape;189;p11"/>
          <p:cNvSpPr txBox="1">
            <a:spLocks noGrp="1"/>
          </p:cNvSpPr>
          <p:nvPr>
            <p:ph type="subTitle" idx="6"/>
          </p:nvPr>
        </p:nvSpPr>
        <p:spPr>
          <a:xfrm>
            <a:off x="62160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90" name="Google Shape;190;p11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191" name="Google Shape;191;p1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1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93" name="Google Shape;193;p1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2" name="Google Shape;202;p11"/>
          <p:cNvSpPr txBox="1">
            <a:spLocks noGrp="1"/>
          </p:cNvSpPr>
          <p:nvPr>
            <p:ph type="subTitle" idx="7"/>
          </p:nvPr>
        </p:nvSpPr>
        <p:spPr>
          <a:xfrm>
            <a:off x="6218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">
  <p:cSld name="ONE_COLUMN_TEXT_1_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05" name="Google Shape;205;p12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232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06" name="Google Shape;206;p12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07" name="Google Shape;207;p1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" name="Google Shape;208;p1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09" name="Google Shape;209;p1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" name="Google Shape;218;p12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19" name="Google Shape;219;p12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">
  <p:cSld name="ONE_COLUMN_TEXT_1_2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222" name="Google Shape;222;p13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23" name="Google Shape;223;p1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1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25" name="Google Shape;225;p1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 1">
  <p:cSld name="ONE_COLUMN_TEXT_1_2_3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238" name="Google Shape;238;p14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39" name="Google Shape;239;p1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41" name="Google Shape;241;p1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2">
  <p:cSld name="ONE_COLUMN_TEXT_1_2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044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54" name="Google Shape;254;p15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55" name="Google Shape;255;p1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1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57" name="Google Shape;257;p1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480000" y="818272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1">
  <p:cSld name="ONE_COLUMN_TEXT_1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157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271" name="Google Shape;271;p16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272" name="Google Shape;272;p1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1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274" name="Google Shape;274;p1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3"/>
          </p:nvPr>
        </p:nvSpPr>
        <p:spPr>
          <a:xfrm>
            <a:off x="474267" y="1429167"/>
            <a:ext cx="56217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4"/>
          </p:nvPr>
        </p:nvSpPr>
        <p:spPr>
          <a:xfrm>
            <a:off x="47530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5"/>
          </p:nvPr>
        </p:nvSpPr>
        <p:spPr>
          <a:xfrm>
            <a:off x="23927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6"/>
          </p:nvPr>
        </p:nvSpPr>
        <p:spPr>
          <a:xfrm>
            <a:off x="43079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7"/>
          </p:nvPr>
        </p:nvSpPr>
        <p:spPr>
          <a:xfrm>
            <a:off x="622311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8"/>
          </p:nvPr>
        </p:nvSpPr>
        <p:spPr>
          <a:xfrm>
            <a:off x="813826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9"/>
          </p:nvPr>
        </p:nvSpPr>
        <p:spPr>
          <a:xfrm>
            <a:off x="10053433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subTitle" idx="13"/>
          </p:nvPr>
        </p:nvSpPr>
        <p:spPr>
          <a:xfrm>
            <a:off x="4753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14"/>
          </p:nvPr>
        </p:nvSpPr>
        <p:spPr>
          <a:xfrm>
            <a:off x="23964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5"/>
          </p:nvPr>
        </p:nvSpPr>
        <p:spPr>
          <a:xfrm>
            <a:off x="43175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16"/>
          </p:nvPr>
        </p:nvSpPr>
        <p:spPr>
          <a:xfrm>
            <a:off x="622788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subTitle" idx="17"/>
          </p:nvPr>
        </p:nvSpPr>
        <p:spPr>
          <a:xfrm>
            <a:off x="8138267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18"/>
          </p:nvPr>
        </p:nvSpPr>
        <p:spPr>
          <a:xfrm>
            <a:off x="1004863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cxnSp>
        <p:nvCxnSpPr>
          <p:cNvPr id="298" name="Google Shape;298;p16"/>
          <p:cNvCxnSpPr/>
          <p:nvPr/>
        </p:nvCxnSpPr>
        <p:spPr>
          <a:xfrm>
            <a:off x="2277667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6"/>
          <p:cNvCxnSpPr/>
          <p:nvPr/>
        </p:nvCxnSpPr>
        <p:spPr>
          <a:xfrm>
            <a:off x="41808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6"/>
          <p:cNvCxnSpPr/>
          <p:nvPr/>
        </p:nvCxnSpPr>
        <p:spPr>
          <a:xfrm>
            <a:off x="60960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16"/>
          <p:cNvCxnSpPr/>
          <p:nvPr/>
        </p:nvCxnSpPr>
        <p:spPr>
          <a:xfrm>
            <a:off x="80123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16"/>
          <p:cNvCxnSpPr/>
          <p:nvPr/>
        </p:nvCxnSpPr>
        <p:spPr>
          <a:xfrm>
            <a:off x="99216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">
  <p:cSld name="ONE_COLUMN_TEXT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body" idx="3"/>
          </p:nvPr>
        </p:nvSpPr>
        <p:spPr>
          <a:xfrm>
            <a:off x="6216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17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10" name="Google Shape;310;p1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1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12" name="Google Shape;312;p1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 1">
  <p:cSld name="ONE_COLUMN_TEXT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26" name="Google Shape;326;p18"/>
          <p:cNvSpPr txBox="1">
            <a:spLocks noGrp="1"/>
          </p:cNvSpPr>
          <p:nvPr>
            <p:ph type="body" idx="3"/>
          </p:nvPr>
        </p:nvSpPr>
        <p:spPr>
          <a:xfrm>
            <a:off x="43056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body" idx="4"/>
          </p:nvPr>
        </p:nvSpPr>
        <p:spPr>
          <a:xfrm>
            <a:off x="81312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28" name="Google Shape;328;p18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29" name="Google Shape;329;p1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1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31" name="Google Shape;331;p1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342" name="Google Shape;342;p19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43" name="Google Shape;343;p1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1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45" name="Google Shape;345;p1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 1">
  <p:cSld name="BLANK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2">
  <p:cSld name="TITLE_2">
    <p:bg>
      <p:bgPr>
        <a:solidFill>
          <a:srgbClr val="44009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0" y="6338400"/>
            <a:ext cx="12192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4375645" y="2686775"/>
            <a:ext cx="3440937" cy="1484637"/>
            <a:chOff x="-250525" y="1236725"/>
            <a:chExt cx="7322700" cy="3159475"/>
          </a:xfrm>
        </p:grpSpPr>
        <p:sp>
          <p:nvSpPr>
            <p:cNvPr id="26" name="Google Shape;26;p3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">
  <p:cSld name="SIMPLE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title"/>
          </p:nvPr>
        </p:nvSpPr>
        <p:spPr>
          <a:xfrm>
            <a:off x="380246" y="156573"/>
            <a:ext cx="6179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52A"/>
              </a:buClr>
              <a:buSzPts val="2300"/>
              <a:buFont typeface="Source Sans Pro SemiBold"/>
              <a:buNone/>
              <a:defRPr sz="2300" b="1" i="0" u="none" strike="noStrike" cap="none">
                <a:solidFill>
                  <a:srgbClr val="2B152A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body" idx="1"/>
          </p:nvPr>
        </p:nvSpPr>
        <p:spPr>
          <a:xfrm>
            <a:off x="394535" y="636037"/>
            <a:ext cx="61797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sz="1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 1">
  <p:cSld name="ONE_COLUMN_TEXT_1_2_3_2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362" name="Google Shape;362;p22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363" name="Google Shape;363;p2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2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365" name="Google Shape;365;p2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4" name="Google Shape;374;p22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75" name="Google Shape;375;p22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76" name="Google Shape;376;p22"/>
          <p:cNvSpPr/>
          <p:nvPr/>
        </p:nvSpPr>
        <p:spPr>
          <a:xfrm>
            <a:off x="0" y="1907333"/>
            <a:ext cx="12192000" cy="3416100"/>
          </a:xfrm>
          <a:prstGeom prst="rect">
            <a:avLst/>
          </a:prstGeom>
          <a:solidFill>
            <a:srgbClr val="2AB1AC">
              <a:alpha val="1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_D">
  <p:cSld name="COVER_D">
    <p:bg>
      <p:bgPr>
        <a:blipFill rotWithShape="1">
          <a:blip r:embed="rId2">
            <a:alphaModFix/>
          </a:blip>
          <a:stretch>
            <a:fillRect t="-3999" b="-3999"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/>
        </p:nvSpPr>
        <p:spPr>
          <a:xfrm>
            <a:off x="0" y="6211671"/>
            <a:ext cx="1219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©2017 Dataiku, Inc. | www.dataiku.com | contact@dataiku.com | @dataiku</a:t>
            </a: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9" name="Google Shape;379;p23"/>
          <p:cNvCxnSpPr/>
          <p:nvPr/>
        </p:nvCxnSpPr>
        <p:spPr>
          <a:xfrm>
            <a:off x="3898231" y="2356987"/>
            <a:ext cx="0" cy="1164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0" name="Google Shape;380;p23"/>
          <p:cNvSpPr txBox="1">
            <a:spLocks noGrp="1"/>
          </p:cNvSpPr>
          <p:nvPr>
            <p:ph type="title"/>
          </p:nvPr>
        </p:nvSpPr>
        <p:spPr>
          <a:xfrm>
            <a:off x="4345084" y="1117086"/>
            <a:ext cx="6964500" cy="18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ource Sans Pro SemiBold"/>
              <a:buNone/>
              <a:defRPr sz="2800" b="1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body" idx="1"/>
          </p:nvPr>
        </p:nvSpPr>
        <p:spPr>
          <a:xfrm>
            <a:off x="4345083" y="3067866"/>
            <a:ext cx="6964500" cy="2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382" name="Google Shape;3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629" y="2239636"/>
            <a:ext cx="2173338" cy="129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_SLIDE">
  <p:cSld name="CHALLENGE_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/>
          <p:nvPr/>
        </p:nvSpPr>
        <p:spPr>
          <a:xfrm>
            <a:off x="4131733" y="-8754"/>
            <a:ext cx="8060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27"/>
          <p:cNvSpPr txBox="1">
            <a:spLocks noGrp="1"/>
          </p:cNvSpPr>
          <p:nvPr>
            <p:ph type="title"/>
          </p:nvPr>
        </p:nvSpPr>
        <p:spPr>
          <a:xfrm>
            <a:off x="4571999" y="194959"/>
            <a:ext cx="70950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403" name="Google Shape;4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394" y="2058826"/>
            <a:ext cx="1908340" cy="23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7"/>
          <p:cNvSpPr txBox="1">
            <a:spLocks noGrp="1"/>
          </p:cNvSpPr>
          <p:nvPr>
            <p:ph type="body" idx="1"/>
          </p:nvPr>
        </p:nvSpPr>
        <p:spPr>
          <a:xfrm>
            <a:off x="4571999" y="872837"/>
            <a:ext cx="7095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405" name="Google Shape;405;p27"/>
          <p:cNvSpPr txBox="1">
            <a:spLocks noGrp="1"/>
          </p:cNvSpPr>
          <p:nvPr>
            <p:ph type="body" idx="2"/>
          </p:nvPr>
        </p:nvSpPr>
        <p:spPr>
          <a:xfrm>
            <a:off x="4571999" y="1953491"/>
            <a:ext cx="70737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997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120"/>
              <a:buFont typeface="Arial"/>
              <a:buChar char="◎"/>
              <a:defRPr sz="1400" b="0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Courier New"/>
              <a:buChar char="o"/>
              <a:defRPr sz="1300" b="1" i="0" u="none" strike="noStrike" cap="none">
                <a:solidFill>
                  <a:srgbClr val="3E3E3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Merriweather Sans"/>
              <a:buChar char="▸"/>
              <a:defRPr sz="1200" b="1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 Light"/>
              <a:buNone/>
              <a:defRPr sz="4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408" name="Google Shape;408;p28"/>
          <p:cNvSpPr txBox="1">
            <a:spLocks noGrp="1"/>
          </p:cNvSpPr>
          <p:nvPr>
            <p:ph type="body" idx="1"/>
          </p:nvPr>
        </p:nvSpPr>
        <p:spPr>
          <a:xfrm>
            <a:off x="838200" y="1759527"/>
            <a:ext cx="105156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9" name="Google Shape;409;p28"/>
          <p:cNvSpPr txBox="1">
            <a:spLocks noGrp="1"/>
          </p:cNvSpPr>
          <p:nvPr>
            <p:ph type="body" idx="2"/>
          </p:nvPr>
        </p:nvSpPr>
        <p:spPr>
          <a:xfrm>
            <a:off x="838200" y="1087438"/>
            <a:ext cx="105156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A59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0A59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0" name="Google Shape;410;p28"/>
          <p:cNvSpPr txBox="1"/>
          <p:nvPr/>
        </p:nvSpPr>
        <p:spPr>
          <a:xfrm>
            <a:off x="0" y="6581001"/>
            <a:ext cx="5048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		Training Unilever  2017-01-30</a:t>
            </a:r>
            <a:endParaRPr sz="10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AB1AC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20" name="Google Shape;420;p31"/>
          <p:cNvSpPr txBox="1"/>
          <p:nvPr/>
        </p:nvSpPr>
        <p:spPr>
          <a:xfrm>
            <a:off x="0" y="6338400"/>
            <a:ext cx="12192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21" name="Google Shape;421;p31"/>
          <p:cNvGrpSpPr/>
          <p:nvPr/>
        </p:nvGrpSpPr>
        <p:grpSpPr>
          <a:xfrm>
            <a:off x="4375645" y="2686775"/>
            <a:ext cx="3440937" cy="1484637"/>
            <a:chOff x="-250525" y="1236725"/>
            <a:chExt cx="7322700" cy="3159475"/>
          </a:xfrm>
        </p:grpSpPr>
        <p:sp>
          <p:nvSpPr>
            <p:cNvPr id="422" name="Google Shape;422;p31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2">
  <p:cSld name="TITLE_2">
    <p:bg>
      <p:bgPr>
        <a:solidFill>
          <a:srgbClr val="440099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33" name="Google Shape;433;p32"/>
          <p:cNvSpPr txBox="1"/>
          <p:nvPr/>
        </p:nvSpPr>
        <p:spPr>
          <a:xfrm>
            <a:off x="0" y="6338400"/>
            <a:ext cx="12192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©2018 dataiku, Inc. | dataiku.com | contact@dataiku.com | @dataiku</a:t>
            </a:r>
            <a:endParaRPr sz="13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34" name="Google Shape;434;p32"/>
          <p:cNvGrpSpPr/>
          <p:nvPr/>
        </p:nvGrpSpPr>
        <p:grpSpPr>
          <a:xfrm>
            <a:off x="4375645" y="2686775"/>
            <a:ext cx="3440937" cy="1484637"/>
            <a:chOff x="-250525" y="1236725"/>
            <a:chExt cx="7322700" cy="3159475"/>
          </a:xfrm>
        </p:grpSpPr>
        <p:sp>
          <p:nvSpPr>
            <p:cNvPr id="435" name="Google Shape;435;p32"/>
            <p:cNvSpPr/>
            <p:nvPr/>
          </p:nvSpPr>
          <p:spPr>
            <a:xfrm>
              <a:off x="2172025" y="2145175"/>
              <a:ext cx="123900" cy="123900"/>
            </a:xfrm>
            <a:custGeom>
              <a:avLst/>
              <a:gdLst/>
              <a:ahLst/>
              <a:cxnLst/>
              <a:rect l="l" t="t" r="r" b="b"/>
              <a:pathLst>
                <a:path w="4956" h="4956" extrusionOk="0">
                  <a:moveTo>
                    <a:pt x="2478" y="0"/>
                  </a:moveTo>
                  <a:cubicBezTo>
                    <a:pt x="1101" y="0"/>
                    <a:pt x="0" y="1101"/>
                    <a:pt x="0" y="2478"/>
                  </a:cubicBezTo>
                  <a:cubicBezTo>
                    <a:pt x="0" y="3854"/>
                    <a:pt x="1101" y="4955"/>
                    <a:pt x="2478" y="4955"/>
                  </a:cubicBezTo>
                  <a:cubicBezTo>
                    <a:pt x="3854" y="4955"/>
                    <a:pt x="4955" y="3854"/>
                    <a:pt x="4955" y="2478"/>
                  </a:cubicBezTo>
                  <a:cubicBezTo>
                    <a:pt x="4955" y="1101"/>
                    <a:pt x="3854" y="0"/>
                    <a:pt x="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-250525" y="1395000"/>
              <a:ext cx="3413600" cy="2929925"/>
            </a:xfrm>
            <a:custGeom>
              <a:avLst/>
              <a:gdLst/>
              <a:ahLst/>
              <a:cxnLst/>
              <a:rect l="l" t="t" r="r" b="b"/>
              <a:pathLst>
                <a:path w="136544" h="117197" extrusionOk="0">
                  <a:moveTo>
                    <a:pt x="111217" y="72952"/>
                  </a:moveTo>
                  <a:lnTo>
                    <a:pt x="111217" y="77357"/>
                  </a:lnTo>
                  <a:lnTo>
                    <a:pt x="82037" y="77357"/>
                  </a:lnTo>
                  <a:lnTo>
                    <a:pt x="82037" y="72952"/>
                  </a:lnTo>
                  <a:close/>
                  <a:moveTo>
                    <a:pt x="98340" y="25127"/>
                  </a:moveTo>
                  <a:cubicBezTo>
                    <a:pt x="101226" y="25127"/>
                    <a:pt x="104155" y="26607"/>
                    <a:pt x="105987" y="29732"/>
                  </a:cubicBezTo>
                  <a:lnTo>
                    <a:pt x="112043" y="27530"/>
                  </a:lnTo>
                  <a:lnTo>
                    <a:pt x="112043" y="27530"/>
                  </a:lnTo>
                  <a:lnTo>
                    <a:pt x="106813" y="33035"/>
                  </a:lnTo>
                  <a:cubicBezTo>
                    <a:pt x="105161" y="36063"/>
                    <a:pt x="104886" y="39918"/>
                    <a:pt x="105711" y="43221"/>
                  </a:cubicBezTo>
                  <a:cubicBezTo>
                    <a:pt x="107638" y="56985"/>
                    <a:pt x="100481" y="69098"/>
                    <a:pt x="87818" y="69098"/>
                  </a:cubicBezTo>
                  <a:lnTo>
                    <a:pt x="78458" y="69098"/>
                  </a:lnTo>
                  <a:lnTo>
                    <a:pt x="78458" y="72952"/>
                  </a:lnTo>
                  <a:lnTo>
                    <a:pt x="71025" y="72952"/>
                  </a:lnTo>
                  <a:cubicBezTo>
                    <a:pt x="70474" y="72952"/>
                    <a:pt x="69767" y="72930"/>
                    <a:pt x="68998" y="72930"/>
                  </a:cubicBezTo>
                  <a:cubicBezTo>
                    <a:pt x="67075" y="72930"/>
                    <a:pt x="64772" y="73070"/>
                    <a:pt x="63592" y="74053"/>
                  </a:cubicBezTo>
                  <a:cubicBezTo>
                    <a:pt x="47075" y="90020"/>
                    <a:pt x="43496" y="94700"/>
                    <a:pt x="42395" y="95251"/>
                  </a:cubicBezTo>
                  <a:cubicBezTo>
                    <a:pt x="42120" y="95361"/>
                    <a:pt x="41910" y="95405"/>
                    <a:pt x="41752" y="95405"/>
                  </a:cubicBezTo>
                  <a:cubicBezTo>
                    <a:pt x="41118" y="95405"/>
                    <a:pt x="41294" y="94700"/>
                    <a:pt x="41294" y="94700"/>
                  </a:cubicBezTo>
                  <a:lnTo>
                    <a:pt x="89469" y="35238"/>
                  </a:lnTo>
                  <a:cubicBezTo>
                    <a:pt x="89469" y="28704"/>
                    <a:pt x="93853" y="25127"/>
                    <a:pt x="98340" y="25127"/>
                  </a:cubicBezTo>
                  <a:close/>
                  <a:moveTo>
                    <a:pt x="78183" y="1"/>
                  </a:moveTo>
                  <a:cubicBezTo>
                    <a:pt x="26153" y="1"/>
                    <a:pt x="0" y="63042"/>
                    <a:pt x="36889" y="99930"/>
                  </a:cubicBezTo>
                  <a:cubicBezTo>
                    <a:pt x="48730" y="111860"/>
                    <a:pt x="63335" y="117197"/>
                    <a:pt x="77678" y="117197"/>
                  </a:cubicBezTo>
                  <a:cubicBezTo>
                    <a:pt x="107685" y="117197"/>
                    <a:pt x="136544" y="93840"/>
                    <a:pt x="136544" y="58637"/>
                  </a:cubicBezTo>
                  <a:cubicBezTo>
                    <a:pt x="136544" y="26428"/>
                    <a:pt x="110391" y="1"/>
                    <a:pt x="7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3837525" y="1236725"/>
              <a:ext cx="770825" cy="1411350"/>
            </a:xfrm>
            <a:custGeom>
              <a:avLst/>
              <a:gdLst/>
              <a:ahLst/>
              <a:cxnLst/>
              <a:rect l="l" t="t" r="r" b="b"/>
              <a:pathLst>
                <a:path w="30833" h="56454" extrusionOk="0">
                  <a:moveTo>
                    <a:pt x="15416" y="19270"/>
                  </a:moveTo>
                  <a:cubicBezTo>
                    <a:pt x="21748" y="19270"/>
                    <a:pt x="22849" y="25051"/>
                    <a:pt x="22849" y="34962"/>
                  </a:cubicBezTo>
                  <a:cubicBezTo>
                    <a:pt x="22849" y="43771"/>
                    <a:pt x="21473" y="49552"/>
                    <a:pt x="15692" y="49552"/>
                  </a:cubicBezTo>
                  <a:cubicBezTo>
                    <a:pt x="10186" y="49552"/>
                    <a:pt x="8809" y="43771"/>
                    <a:pt x="8809" y="34136"/>
                  </a:cubicBezTo>
                  <a:cubicBezTo>
                    <a:pt x="8809" y="23124"/>
                    <a:pt x="10461" y="19270"/>
                    <a:pt x="15416" y="19270"/>
                  </a:cubicBezTo>
                  <a:close/>
                  <a:moveTo>
                    <a:pt x="22299" y="0"/>
                  </a:moveTo>
                  <a:lnTo>
                    <a:pt x="22299" y="18444"/>
                  </a:lnTo>
                  <a:cubicBezTo>
                    <a:pt x="20647" y="14590"/>
                    <a:pt x="16793" y="12388"/>
                    <a:pt x="12663" y="12388"/>
                  </a:cubicBezTo>
                  <a:cubicBezTo>
                    <a:pt x="6332" y="12388"/>
                    <a:pt x="0" y="15416"/>
                    <a:pt x="0" y="33861"/>
                  </a:cubicBezTo>
                  <a:cubicBezTo>
                    <a:pt x="0" y="48176"/>
                    <a:pt x="3854" y="56434"/>
                    <a:pt x="13765" y="56434"/>
                  </a:cubicBezTo>
                  <a:cubicBezTo>
                    <a:pt x="13942" y="56447"/>
                    <a:pt x="14120" y="56453"/>
                    <a:pt x="14298" y="56453"/>
                  </a:cubicBezTo>
                  <a:cubicBezTo>
                    <a:pt x="17969" y="56453"/>
                    <a:pt x="21536" y="53779"/>
                    <a:pt x="22849" y="50103"/>
                  </a:cubicBezTo>
                  <a:lnTo>
                    <a:pt x="22849" y="55333"/>
                  </a:lnTo>
                  <a:lnTo>
                    <a:pt x="30833" y="55333"/>
                  </a:lnTo>
                  <a:lnTo>
                    <a:pt x="30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794150" y="1546400"/>
              <a:ext cx="812125" cy="1101200"/>
            </a:xfrm>
            <a:custGeom>
              <a:avLst/>
              <a:gdLst/>
              <a:ahLst/>
              <a:cxnLst/>
              <a:rect l="l" t="t" r="r" b="b"/>
              <a:pathLst>
                <a:path w="32485" h="44048" extrusionOk="0">
                  <a:moveTo>
                    <a:pt x="20922" y="20923"/>
                  </a:moveTo>
                  <a:lnTo>
                    <a:pt x="20922" y="27805"/>
                  </a:lnTo>
                  <a:cubicBezTo>
                    <a:pt x="20922" y="33862"/>
                    <a:pt x="18445" y="37716"/>
                    <a:pt x="13214" y="37716"/>
                  </a:cubicBezTo>
                  <a:cubicBezTo>
                    <a:pt x="9911" y="37716"/>
                    <a:pt x="8259" y="34963"/>
                    <a:pt x="8259" y="31384"/>
                  </a:cubicBezTo>
                  <a:cubicBezTo>
                    <a:pt x="7984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692" y="1"/>
                  </a:moveTo>
                  <a:cubicBezTo>
                    <a:pt x="4680" y="1"/>
                    <a:pt x="1101" y="4956"/>
                    <a:pt x="1101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7" y="5782"/>
                  </a:cubicBezTo>
                  <a:cubicBezTo>
                    <a:pt x="19821" y="5782"/>
                    <a:pt x="21198" y="8535"/>
                    <a:pt x="21198" y="12114"/>
                  </a:cubicBezTo>
                  <a:cubicBezTo>
                    <a:pt x="21198" y="15692"/>
                    <a:pt x="19271" y="16518"/>
                    <a:pt x="16242" y="17344"/>
                  </a:cubicBezTo>
                  <a:lnTo>
                    <a:pt x="9635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130" y="44047"/>
                    <a:pt x="11012" y="44047"/>
                  </a:cubicBezTo>
                  <a:cubicBezTo>
                    <a:pt x="15141" y="44047"/>
                    <a:pt x="19271" y="41845"/>
                    <a:pt x="21198" y="37991"/>
                  </a:cubicBezTo>
                  <a:cubicBezTo>
                    <a:pt x="21473" y="41845"/>
                    <a:pt x="24501" y="43221"/>
                    <a:pt x="28355" y="43221"/>
                  </a:cubicBezTo>
                  <a:cubicBezTo>
                    <a:pt x="29732" y="43221"/>
                    <a:pt x="31108" y="42946"/>
                    <a:pt x="32484" y="42395"/>
                  </a:cubicBezTo>
                  <a:lnTo>
                    <a:pt x="32484" y="36890"/>
                  </a:lnTo>
                  <a:cubicBezTo>
                    <a:pt x="31934" y="37165"/>
                    <a:pt x="31383" y="37165"/>
                    <a:pt x="31108" y="37165"/>
                  </a:cubicBezTo>
                  <a:cubicBezTo>
                    <a:pt x="29732" y="37165"/>
                    <a:pt x="28906" y="35789"/>
                    <a:pt x="28906" y="34137"/>
                  </a:cubicBezTo>
                  <a:lnTo>
                    <a:pt x="28906" y="10462"/>
                  </a:lnTo>
                  <a:cubicBezTo>
                    <a:pt x="28906" y="3029"/>
                    <a:pt x="23125" y="1"/>
                    <a:pt x="15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5654425" y="1278000"/>
              <a:ext cx="523075" cy="1355825"/>
            </a:xfrm>
            <a:custGeom>
              <a:avLst/>
              <a:gdLst/>
              <a:ahLst/>
              <a:cxnLst/>
              <a:rect l="l" t="t" r="r" b="b"/>
              <a:pathLst>
                <a:path w="20923" h="54233" extrusionOk="0">
                  <a:moveTo>
                    <a:pt x="5506" y="1"/>
                  </a:moveTo>
                  <a:lnTo>
                    <a:pt x="5506" y="12113"/>
                  </a:lnTo>
                  <a:lnTo>
                    <a:pt x="0" y="12113"/>
                  </a:lnTo>
                  <a:lnTo>
                    <a:pt x="0" y="18170"/>
                  </a:lnTo>
                  <a:lnTo>
                    <a:pt x="5506" y="18170"/>
                  </a:lnTo>
                  <a:lnTo>
                    <a:pt x="5506" y="44047"/>
                  </a:lnTo>
                  <a:cubicBezTo>
                    <a:pt x="5506" y="52581"/>
                    <a:pt x="8259" y="54233"/>
                    <a:pt x="14040" y="54233"/>
                  </a:cubicBezTo>
                  <a:cubicBezTo>
                    <a:pt x="16243" y="54233"/>
                    <a:pt x="18445" y="53957"/>
                    <a:pt x="20647" y="53407"/>
                  </a:cubicBezTo>
                  <a:lnTo>
                    <a:pt x="20647" y="47350"/>
                  </a:lnTo>
                  <a:cubicBezTo>
                    <a:pt x="19821" y="47350"/>
                    <a:pt x="18720" y="47626"/>
                    <a:pt x="17894" y="47626"/>
                  </a:cubicBezTo>
                  <a:cubicBezTo>
                    <a:pt x="14866" y="47626"/>
                    <a:pt x="14040" y="46249"/>
                    <a:pt x="14040" y="43221"/>
                  </a:cubicBezTo>
                  <a:lnTo>
                    <a:pt x="14040" y="18445"/>
                  </a:lnTo>
                  <a:lnTo>
                    <a:pt x="20922" y="18445"/>
                  </a:lnTo>
                  <a:lnTo>
                    <a:pt x="20922" y="12113"/>
                  </a:lnTo>
                  <a:lnTo>
                    <a:pt x="14040" y="12113"/>
                  </a:lnTo>
                  <a:lnTo>
                    <a:pt x="14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266950" y="1546400"/>
              <a:ext cx="805225" cy="1101200"/>
            </a:xfrm>
            <a:custGeom>
              <a:avLst/>
              <a:gdLst/>
              <a:ahLst/>
              <a:cxnLst/>
              <a:rect l="l" t="t" r="r" b="b"/>
              <a:pathLst>
                <a:path w="32209" h="44048" extrusionOk="0">
                  <a:moveTo>
                    <a:pt x="20922" y="20923"/>
                  </a:moveTo>
                  <a:lnTo>
                    <a:pt x="20647" y="27805"/>
                  </a:lnTo>
                  <a:cubicBezTo>
                    <a:pt x="20647" y="33862"/>
                    <a:pt x="18169" y="37716"/>
                    <a:pt x="13214" y="37716"/>
                  </a:cubicBezTo>
                  <a:cubicBezTo>
                    <a:pt x="9911" y="37716"/>
                    <a:pt x="7984" y="34963"/>
                    <a:pt x="7984" y="31384"/>
                  </a:cubicBezTo>
                  <a:cubicBezTo>
                    <a:pt x="7708" y="28631"/>
                    <a:pt x="9085" y="26153"/>
                    <a:pt x="11562" y="24777"/>
                  </a:cubicBezTo>
                  <a:cubicBezTo>
                    <a:pt x="14866" y="23676"/>
                    <a:pt x="17894" y="22575"/>
                    <a:pt x="20922" y="20923"/>
                  </a:cubicBezTo>
                  <a:close/>
                  <a:moveTo>
                    <a:pt x="15416" y="1"/>
                  </a:moveTo>
                  <a:cubicBezTo>
                    <a:pt x="4405" y="1"/>
                    <a:pt x="826" y="4956"/>
                    <a:pt x="826" y="13765"/>
                  </a:cubicBezTo>
                  <a:lnTo>
                    <a:pt x="9085" y="13765"/>
                  </a:lnTo>
                  <a:cubicBezTo>
                    <a:pt x="9085" y="9911"/>
                    <a:pt x="9911" y="5782"/>
                    <a:pt x="15416" y="5782"/>
                  </a:cubicBezTo>
                  <a:cubicBezTo>
                    <a:pt x="19821" y="5782"/>
                    <a:pt x="21197" y="8535"/>
                    <a:pt x="21197" y="12114"/>
                  </a:cubicBezTo>
                  <a:cubicBezTo>
                    <a:pt x="21197" y="15692"/>
                    <a:pt x="19270" y="16518"/>
                    <a:pt x="16242" y="17344"/>
                  </a:cubicBezTo>
                  <a:lnTo>
                    <a:pt x="9911" y="19271"/>
                  </a:lnTo>
                  <a:cubicBezTo>
                    <a:pt x="4130" y="21198"/>
                    <a:pt x="0" y="23125"/>
                    <a:pt x="0" y="32210"/>
                  </a:cubicBezTo>
                  <a:cubicBezTo>
                    <a:pt x="0" y="40193"/>
                    <a:pt x="4405" y="44047"/>
                    <a:pt x="11012" y="44047"/>
                  </a:cubicBezTo>
                  <a:cubicBezTo>
                    <a:pt x="15416" y="44047"/>
                    <a:pt x="19270" y="41845"/>
                    <a:pt x="21197" y="37991"/>
                  </a:cubicBezTo>
                  <a:cubicBezTo>
                    <a:pt x="21197" y="41845"/>
                    <a:pt x="24501" y="43221"/>
                    <a:pt x="28080" y="43221"/>
                  </a:cubicBezTo>
                  <a:cubicBezTo>
                    <a:pt x="29456" y="43221"/>
                    <a:pt x="30833" y="42946"/>
                    <a:pt x="32209" y="42395"/>
                  </a:cubicBezTo>
                  <a:lnTo>
                    <a:pt x="32209" y="36890"/>
                  </a:lnTo>
                  <a:cubicBezTo>
                    <a:pt x="31934" y="37165"/>
                    <a:pt x="31383" y="37165"/>
                    <a:pt x="30833" y="37165"/>
                  </a:cubicBezTo>
                  <a:cubicBezTo>
                    <a:pt x="29731" y="37165"/>
                    <a:pt x="28630" y="35789"/>
                    <a:pt x="28630" y="34137"/>
                  </a:cubicBezTo>
                  <a:lnTo>
                    <a:pt x="28630" y="10462"/>
                  </a:lnTo>
                  <a:cubicBezTo>
                    <a:pt x="28630" y="3029"/>
                    <a:pt x="22849" y="1"/>
                    <a:pt x="15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975150" y="2977925"/>
              <a:ext cx="206500" cy="1397100"/>
            </a:xfrm>
            <a:custGeom>
              <a:avLst/>
              <a:gdLst/>
              <a:ahLst/>
              <a:cxnLst/>
              <a:rect l="l" t="t" r="r" b="b"/>
              <a:pathLst>
                <a:path w="8260" h="55884" extrusionOk="0">
                  <a:moveTo>
                    <a:pt x="1" y="0"/>
                  </a:moveTo>
                  <a:lnTo>
                    <a:pt x="1" y="8259"/>
                  </a:lnTo>
                  <a:lnTo>
                    <a:pt x="8260" y="8259"/>
                  </a:lnTo>
                  <a:lnTo>
                    <a:pt x="8260" y="0"/>
                  </a:lnTo>
                  <a:close/>
                  <a:moveTo>
                    <a:pt x="1" y="14315"/>
                  </a:moveTo>
                  <a:lnTo>
                    <a:pt x="1" y="55884"/>
                  </a:lnTo>
                  <a:lnTo>
                    <a:pt x="8260" y="55884"/>
                  </a:lnTo>
                  <a:lnTo>
                    <a:pt x="8260" y="14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415625" y="2991675"/>
              <a:ext cx="812125" cy="1383350"/>
            </a:xfrm>
            <a:custGeom>
              <a:avLst/>
              <a:gdLst/>
              <a:ahLst/>
              <a:cxnLst/>
              <a:rect l="l" t="t" r="r" b="b"/>
              <a:pathLst>
                <a:path w="32485" h="55334" extrusionOk="0">
                  <a:moveTo>
                    <a:pt x="0" y="1"/>
                  </a:moveTo>
                  <a:lnTo>
                    <a:pt x="0" y="55334"/>
                  </a:lnTo>
                  <a:lnTo>
                    <a:pt x="8259" y="55334"/>
                  </a:lnTo>
                  <a:lnTo>
                    <a:pt x="8259" y="42120"/>
                  </a:lnTo>
                  <a:lnTo>
                    <a:pt x="12939" y="36339"/>
                  </a:lnTo>
                  <a:lnTo>
                    <a:pt x="23400" y="55334"/>
                  </a:lnTo>
                  <a:lnTo>
                    <a:pt x="32485" y="55334"/>
                  </a:lnTo>
                  <a:lnTo>
                    <a:pt x="18170" y="29732"/>
                  </a:lnTo>
                  <a:lnTo>
                    <a:pt x="30558" y="13490"/>
                  </a:lnTo>
                  <a:lnTo>
                    <a:pt x="20922" y="13490"/>
                  </a:lnTo>
                  <a:lnTo>
                    <a:pt x="8259" y="31108"/>
                  </a:lnTo>
                  <a:lnTo>
                    <a:pt x="8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330950" y="3335800"/>
              <a:ext cx="736425" cy="1060400"/>
            </a:xfrm>
            <a:custGeom>
              <a:avLst/>
              <a:gdLst/>
              <a:ahLst/>
              <a:cxnLst/>
              <a:rect l="l" t="t" r="r" b="b"/>
              <a:pathLst>
                <a:path w="29457" h="42416" extrusionOk="0">
                  <a:moveTo>
                    <a:pt x="1" y="0"/>
                  </a:moveTo>
                  <a:lnTo>
                    <a:pt x="1" y="28630"/>
                  </a:lnTo>
                  <a:cubicBezTo>
                    <a:pt x="1" y="39642"/>
                    <a:pt x="4130" y="42395"/>
                    <a:pt x="10462" y="42395"/>
                  </a:cubicBezTo>
                  <a:cubicBezTo>
                    <a:pt x="10686" y="42409"/>
                    <a:pt x="10908" y="42415"/>
                    <a:pt x="11130" y="42415"/>
                  </a:cubicBezTo>
                  <a:cubicBezTo>
                    <a:pt x="15281" y="42415"/>
                    <a:pt x="19108" y="40011"/>
                    <a:pt x="21198" y="36613"/>
                  </a:cubicBezTo>
                  <a:lnTo>
                    <a:pt x="21198" y="41569"/>
                  </a:lnTo>
                  <a:lnTo>
                    <a:pt x="29457" y="41569"/>
                  </a:lnTo>
                  <a:lnTo>
                    <a:pt x="29457" y="0"/>
                  </a:lnTo>
                  <a:lnTo>
                    <a:pt x="20923" y="0"/>
                  </a:lnTo>
                  <a:lnTo>
                    <a:pt x="20923" y="28905"/>
                  </a:lnTo>
                  <a:cubicBezTo>
                    <a:pt x="21187" y="32609"/>
                    <a:pt x="18148" y="35804"/>
                    <a:pt x="14490" y="35804"/>
                  </a:cubicBezTo>
                  <a:cubicBezTo>
                    <a:pt x="14341" y="35804"/>
                    <a:pt x="14191" y="35798"/>
                    <a:pt x="14041" y="35788"/>
                  </a:cubicBezTo>
                  <a:cubicBezTo>
                    <a:pt x="10462" y="35788"/>
                    <a:pt x="8535" y="34411"/>
                    <a:pt x="8535" y="29731"/>
                  </a:cubicBezTo>
                  <a:lnTo>
                    <a:pt x="8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3"/>
          <p:cNvPicPr preferRelativeResize="0"/>
          <p:nvPr/>
        </p:nvPicPr>
        <p:blipFill rotWithShape="1">
          <a:blip r:embed="rId2">
            <a:alphaModFix/>
          </a:blip>
          <a:srcRect l="4664" r="43677"/>
          <a:stretch/>
        </p:blipFill>
        <p:spPr>
          <a:xfrm>
            <a:off x="8131198" y="0"/>
            <a:ext cx="40803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3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76512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47" name="Google Shape;447;p33"/>
          <p:cNvSpPr txBox="1">
            <a:spLocks noGrp="1"/>
          </p:cNvSpPr>
          <p:nvPr>
            <p:ph type="subTitle" idx="1"/>
          </p:nvPr>
        </p:nvSpPr>
        <p:spPr>
          <a:xfrm>
            <a:off x="480000" y="3880433"/>
            <a:ext cx="111948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49" name="Google Shape;449;p33"/>
          <p:cNvSpPr/>
          <p:nvPr/>
        </p:nvSpPr>
        <p:spPr>
          <a:xfrm>
            <a:off x="609600" y="3759200"/>
            <a:ext cx="1422300" cy="1017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33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451" name="Google Shape;451;p3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3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53" name="Google Shape;453;p3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">
  <p:cSld name="TITLE_1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111948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65" name="Google Shape;465;p34"/>
          <p:cNvSpPr/>
          <p:nvPr/>
        </p:nvSpPr>
        <p:spPr>
          <a:xfrm>
            <a:off x="609600" y="3759200"/>
            <a:ext cx="1422300" cy="1017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34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467" name="Google Shape;467;p3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3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69" name="Google Shape;469;p3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">
  <p:cSld name="ONE_COLUMN_TEXT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80" name="Google Shape;480;p35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subTitle" idx="1"/>
          </p:nvPr>
        </p:nvSpPr>
        <p:spPr>
          <a:xfrm>
            <a:off x="4800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482" name="Google Shape;482;p35"/>
          <p:cNvSpPr txBox="1">
            <a:spLocks noGrp="1"/>
          </p:cNvSpPr>
          <p:nvPr>
            <p:ph type="subTitle" idx="2"/>
          </p:nvPr>
        </p:nvSpPr>
        <p:spPr>
          <a:xfrm>
            <a:off x="43056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3"/>
          </p:nvPr>
        </p:nvSpPr>
        <p:spPr>
          <a:xfrm>
            <a:off x="81312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484" name="Google Shape;484;p35"/>
          <p:cNvSpPr txBox="1">
            <a:spLocks noGrp="1"/>
          </p:cNvSpPr>
          <p:nvPr>
            <p:ph type="subTitle" idx="4"/>
          </p:nvPr>
        </p:nvSpPr>
        <p:spPr>
          <a:xfrm>
            <a:off x="4800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85" name="Google Shape;485;p35"/>
          <p:cNvSpPr txBox="1">
            <a:spLocks noGrp="1"/>
          </p:cNvSpPr>
          <p:nvPr>
            <p:ph type="subTitle" idx="5"/>
          </p:nvPr>
        </p:nvSpPr>
        <p:spPr>
          <a:xfrm>
            <a:off x="43056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486" name="Google Shape;486;p35"/>
          <p:cNvSpPr txBox="1">
            <a:spLocks noGrp="1"/>
          </p:cNvSpPr>
          <p:nvPr>
            <p:ph type="subTitle" idx="6"/>
          </p:nvPr>
        </p:nvSpPr>
        <p:spPr>
          <a:xfrm>
            <a:off x="81312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487" name="Google Shape;487;p35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488" name="Google Shape;488;p3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3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90" name="Google Shape;490;p3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9" name="Google Shape;499;p35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l="4664" r="43677"/>
          <a:stretch/>
        </p:blipFill>
        <p:spPr>
          <a:xfrm>
            <a:off x="8131198" y="0"/>
            <a:ext cx="40803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76512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480000" y="3880433"/>
            <a:ext cx="111948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609600" y="3759200"/>
            <a:ext cx="1422300" cy="1017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42" name="Google Shape;42;p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43;p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">
  <p:cSld name="ONE_COLUMN_TEXT_1_3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03" name="Google Shape;503;p36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6"/>
          <p:cNvSpPr txBox="1">
            <a:spLocks noGrp="1"/>
          </p:cNvSpPr>
          <p:nvPr>
            <p:ph type="subTitle" idx="1"/>
          </p:nvPr>
        </p:nvSpPr>
        <p:spPr>
          <a:xfrm>
            <a:off x="4800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05" name="Google Shape;505;p36"/>
          <p:cNvSpPr txBox="1">
            <a:spLocks noGrp="1"/>
          </p:cNvSpPr>
          <p:nvPr>
            <p:ph type="subTitle" idx="2"/>
          </p:nvPr>
        </p:nvSpPr>
        <p:spPr>
          <a:xfrm>
            <a:off x="4820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06" name="Google Shape;506;p36"/>
          <p:cNvSpPr txBox="1">
            <a:spLocks noGrp="1"/>
          </p:cNvSpPr>
          <p:nvPr>
            <p:ph type="subTitle" idx="3"/>
          </p:nvPr>
        </p:nvSpPr>
        <p:spPr>
          <a:xfrm>
            <a:off x="81312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07" name="Google Shape;507;p36"/>
          <p:cNvSpPr txBox="1">
            <a:spLocks noGrp="1"/>
          </p:cNvSpPr>
          <p:nvPr>
            <p:ph type="subTitle" idx="4"/>
          </p:nvPr>
        </p:nvSpPr>
        <p:spPr>
          <a:xfrm>
            <a:off x="4800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8" name="Google Shape;508;p36"/>
          <p:cNvSpPr txBox="1">
            <a:spLocks noGrp="1"/>
          </p:cNvSpPr>
          <p:nvPr>
            <p:ph type="subTitle" idx="5"/>
          </p:nvPr>
        </p:nvSpPr>
        <p:spPr>
          <a:xfrm>
            <a:off x="4820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09" name="Google Shape;509;p36"/>
          <p:cNvSpPr txBox="1">
            <a:spLocks noGrp="1"/>
          </p:cNvSpPr>
          <p:nvPr>
            <p:ph type="subTitle" idx="6"/>
          </p:nvPr>
        </p:nvSpPr>
        <p:spPr>
          <a:xfrm>
            <a:off x="81312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511" name="Google Shape;511;p3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3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13" name="Google Shape;513;p3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2" name="Google Shape;522;p36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23" name="Google Shape;523;p36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24" name="Google Shape;524;p36"/>
          <p:cNvSpPr txBox="1">
            <a:spLocks noGrp="1"/>
          </p:cNvSpPr>
          <p:nvPr>
            <p:ph type="subTitle" idx="8"/>
          </p:nvPr>
        </p:nvSpPr>
        <p:spPr>
          <a:xfrm>
            <a:off x="81312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25" name="Google Shape;525;p36"/>
          <p:cNvSpPr txBox="1">
            <a:spLocks noGrp="1"/>
          </p:cNvSpPr>
          <p:nvPr>
            <p:ph type="subTitle" idx="9"/>
          </p:nvPr>
        </p:nvSpPr>
        <p:spPr>
          <a:xfrm>
            <a:off x="81312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4">
  <p:cSld name="ONE_COLUMN_TEXT_1_3_4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7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37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37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30" name="Google Shape;530;p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31" name="Google Shape;531;p37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3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37"/>
          <p:cNvSpPr txBox="1">
            <a:spLocks noGrp="1"/>
          </p:cNvSpPr>
          <p:nvPr>
            <p:ph type="subTitle" idx="4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534" name="Google Shape;534;p37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535" name="Google Shape;535;p3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6" name="Google Shape;536;p3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37" name="Google Shape;537;p3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6" name="Google Shape;546;p37"/>
          <p:cNvSpPr txBox="1">
            <a:spLocks noGrp="1"/>
          </p:cNvSpPr>
          <p:nvPr>
            <p:ph type="title" idx="5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3">
  <p:cSld name="ONE_COLUMN_TEXT_1_3_3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3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51" name="Google Shape;551;p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52" name="Google Shape;552;p38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53" name="Google Shape;553;p38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54" name="Google Shape;554;p38"/>
          <p:cNvSpPr txBox="1">
            <a:spLocks noGrp="1"/>
          </p:cNvSpPr>
          <p:nvPr>
            <p:ph type="subTitle" idx="4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38"/>
          <p:cNvSpPr txBox="1">
            <a:spLocks noGrp="1"/>
          </p:cNvSpPr>
          <p:nvPr>
            <p:ph type="subTitle" idx="5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556" name="Google Shape;556;p38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557" name="Google Shape;557;p3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3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59" name="Google Shape;559;p3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2">
  <p:cSld name="ONE_COLUMN_TEXT_1_3_2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9"/>
          <p:cNvSpPr txBox="1">
            <a:spLocks noGrp="1"/>
          </p:cNvSpPr>
          <p:nvPr>
            <p:ph type="subTitle" idx="1"/>
          </p:nvPr>
        </p:nvSpPr>
        <p:spPr>
          <a:xfrm>
            <a:off x="22704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0" name="Google Shape;570;p39"/>
          <p:cNvSpPr txBox="1">
            <a:spLocks noGrp="1"/>
          </p:cNvSpPr>
          <p:nvPr>
            <p:ph type="subTitle" idx="2"/>
          </p:nvPr>
        </p:nvSpPr>
        <p:spPr>
          <a:xfrm>
            <a:off x="62160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1" name="Google Shape;571;p3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73" name="Google Shape;573;p39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4" name="Google Shape;574;p39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75" name="Google Shape;575;p39"/>
          <p:cNvSpPr txBox="1">
            <a:spLocks noGrp="1"/>
          </p:cNvSpPr>
          <p:nvPr>
            <p:ph type="subTitle" idx="4"/>
          </p:nvPr>
        </p:nvSpPr>
        <p:spPr>
          <a:xfrm>
            <a:off x="22704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76" name="Google Shape;576;p39"/>
          <p:cNvSpPr txBox="1">
            <a:spLocks noGrp="1"/>
          </p:cNvSpPr>
          <p:nvPr>
            <p:ph type="subTitle" idx="5"/>
          </p:nvPr>
        </p:nvSpPr>
        <p:spPr>
          <a:xfrm>
            <a:off x="62160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577" name="Google Shape;577;p39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578" name="Google Shape;578;p3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3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580" name="Google Shape;580;p3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1">
  <p:cSld name="ONE_COLUMN_TEXT_1_3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0"/>
          <p:cNvSpPr txBox="1">
            <a:spLocks noGrp="1"/>
          </p:cNvSpPr>
          <p:nvPr>
            <p:ph type="subTitle" idx="1"/>
          </p:nvPr>
        </p:nvSpPr>
        <p:spPr>
          <a:xfrm>
            <a:off x="22704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1" name="Google Shape;591;p40"/>
          <p:cNvSpPr txBox="1">
            <a:spLocks noGrp="1"/>
          </p:cNvSpPr>
          <p:nvPr>
            <p:ph type="subTitle" idx="2"/>
          </p:nvPr>
        </p:nvSpPr>
        <p:spPr>
          <a:xfrm>
            <a:off x="6216000" y="300447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2" name="Google Shape;592;p4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3" name="Google Shape;593;p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94" name="Google Shape;594;p40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5" name="Google Shape;595;p40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96" name="Google Shape;596;p40"/>
          <p:cNvSpPr txBox="1">
            <a:spLocks noGrp="1"/>
          </p:cNvSpPr>
          <p:nvPr>
            <p:ph type="subTitle" idx="4"/>
          </p:nvPr>
        </p:nvSpPr>
        <p:spPr>
          <a:xfrm>
            <a:off x="2270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97" name="Google Shape;597;p40"/>
          <p:cNvSpPr txBox="1">
            <a:spLocks noGrp="1"/>
          </p:cNvSpPr>
          <p:nvPr>
            <p:ph type="subTitle" idx="5"/>
          </p:nvPr>
        </p:nvSpPr>
        <p:spPr>
          <a:xfrm>
            <a:off x="22704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98" name="Google Shape;598;p40"/>
          <p:cNvSpPr txBox="1">
            <a:spLocks noGrp="1"/>
          </p:cNvSpPr>
          <p:nvPr>
            <p:ph type="subTitle" idx="6"/>
          </p:nvPr>
        </p:nvSpPr>
        <p:spPr>
          <a:xfrm>
            <a:off x="6216000" y="34290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599" name="Google Shape;599;p40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00" name="Google Shape;600;p4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1" name="Google Shape;601;p4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02" name="Google Shape;602;p4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40"/>
          <p:cNvSpPr txBox="1">
            <a:spLocks noGrp="1"/>
          </p:cNvSpPr>
          <p:nvPr>
            <p:ph type="subTitle" idx="7"/>
          </p:nvPr>
        </p:nvSpPr>
        <p:spPr>
          <a:xfrm>
            <a:off x="6218400" y="4457400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">
  <p:cSld name="ONE_COLUMN_TEXT_1_2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14" name="Google Shape;614;p41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232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615" name="Google Shape;615;p41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16" name="Google Shape;616;p4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7" name="Google Shape;617;p4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18" name="Google Shape;618;p4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7" name="Google Shape;627;p41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28" name="Google Shape;628;p41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">
  <p:cSld name="ONE_COLUMN_TEXT_1_2_3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631" name="Google Shape;631;p42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32" name="Google Shape;632;p42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42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34" name="Google Shape;634;p42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2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2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2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2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2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2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2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2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3" name="Google Shape;643;p42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44" name="Google Shape;644;p42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 1">
  <p:cSld name="ONE_COLUMN_TEXT_1_2_3_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647" name="Google Shape;647;p43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48" name="Google Shape;648;p43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9" name="Google Shape;649;p43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50" name="Google Shape;650;p43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3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3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3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3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3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3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3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3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9" name="Google Shape;659;p4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2">
  <p:cSld name="ONE_COLUMN_TEXT_1_2_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62" name="Google Shape;662;p44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044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663" name="Google Shape;663;p44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64" name="Google Shape;664;p44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5" name="Google Shape;665;p44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66" name="Google Shape;666;p44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4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4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5" name="Google Shape;675;p44"/>
          <p:cNvSpPr txBox="1">
            <a:spLocks noGrp="1"/>
          </p:cNvSpPr>
          <p:nvPr>
            <p:ph type="title"/>
          </p:nvPr>
        </p:nvSpPr>
        <p:spPr>
          <a:xfrm>
            <a:off x="480000" y="818272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Source Sans Pro"/>
              <a:buNone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676" name="Google Shape;676;p44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1">
  <p:cSld name="ONE_COLUMN_TEXT_1_2_1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79" name="Google Shape;679;p45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157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680" name="Google Shape;680;p45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681" name="Google Shape;681;p4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2" name="Google Shape;682;p4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83" name="Google Shape;683;p4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2" name="Google Shape;692;p45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93" name="Google Shape;693;p45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694" name="Google Shape;694;p45"/>
          <p:cNvSpPr txBox="1">
            <a:spLocks noGrp="1"/>
          </p:cNvSpPr>
          <p:nvPr>
            <p:ph type="subTitle" idx="3"/>
          </p:nvPr>
        </p:nvSpPr>
        <p:spPr>
          <a:xfrm>
            <a:off x="474267" y="1429167"/>
            <a:ext cx="56217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45"/>
          <p:cNvSpPr txBox="1">
            <a:spLocks noGrp="1"/>
          </p:cNvSpPr>
          <p:nvPr>
            <p:ph type="subTitle" idx="4"/>
          </p:nvPr>
        </p:nvSpPr>
        <p:spPr>
          <a:xfrm>
            <a:off x="47530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6" name="Google Shape;696;p45"/>
          <p:cNvSpPr txBox="1">
            <a:spLocks noGrp="1"/>
          </p:cNvSpPr>
          <p:nvPr>
            <p:ph type="subTitle" idx="5"/>
          </p:nvPr>
        </p:nvSpPr>
        <p:spPr>
          <a:xfrm>
            <a:off x="23927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7" name="Google Shape;697;p45"/>
          <p:cNvSpPr txBox="1">
            <a:spLocks noGrp="1"/>
          </p:cNvSpPr>
          <p:nvPr>
            <p:ph type="subTitle" idx="6"/>
          </p:nvPr>
        </p:nvSpPr>
        <p:spPr>
          <a:xfrm>
            <a:off x="4307950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8" name="Google Shape;698;p45"/>
          <p:cNvSpPr txBox="1">
            <a:spLocks noGrp="1"/>
          </p:cNvSpPr>
          <p:nvPr>
            <p:ph type="subTitle" idx="7"/>
          </p:nvPr>
        </p:nvSpPr>
        <p:spPr>
          <a:xfrm>
            <a:off x="622311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699" name="Google Shape;699;p45"/>
          <p:cNvSpPr txBox="1">
            <a:spLocks noGrp="1"/>
          </p:cNvSpPr>
          <p:nvPr>
            <p:ph type="subTitle" idx="8"/>
          </p:nvPr>
        </p:nvSpPr>
        <p:spPr>
          <a:xfrm>
            <a:off x="8138267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0" name="Google Shape;700;p45"/>
          <p:cNvSpPr txBox="1">
            <a:spLocks noGrp="1"/>
          </p:cNvSpPr>
          <p:nvPr>
            <p:ph type="subTitle" idx="9"/>
          </p:nvPr>
        </p:nvSpPr>
        <p:spPr>
          <a:xfrm>
            <a:off x="10053433" y="34290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1" name="Google Shape;701;p45"/>
          <p:cNvSpPr txBox="1">
            <a:spLocks noGrp="1"/>
          </p:cNvSpPr>
          <p:nvPr>
            <p:ph type="subTitle" idx="13"/>
          </p:nvPr>
        </p:nvSpPr>
        <p:spPr>
          <a:xfrm>
            <a:off x="4753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2" name="Google Shape;702;p45"/>
          <p:cNvSpPr txBox="1">
            <a:spLocks noGrp="1"/>
          </p:cNvSpPr>
          <p:nvPr>
            <p:ph type="subTitle" idx="14"/>
          </p:nvPr>
        </p:nvSpPr>
        <p:spPr>
          <a:xfrm>
            <a:off x="23964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3" name="Google Shape;703;p45"/>
          <p:cNvSpPr txBox="1">
            <a:spLocks noGrp="1"/>
          </p:cNvSpPr>
          <p:nvPr>
            <p:ph type="subTitle" idx="15"/>
          </p:nvPr>
        </p:nvSpPr>
        <p:spPr>
          <a:xfrm>
            <a:off x="4317500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4" name="Google Shape;704;p45"/>
          <p:cNvSpPr txBox="1">
            <a:spLocks noGrp="1"/>
          </p:cNvSpPr>
          <p:nvPr>
            <p:ph type="subTitle" idx="16"/>
          </p:nvPr>
        </p:nvSpPr>
        <p:spPr>
          <a:xfrm>
            <a:off x="622788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5" name="Google Shape;705;p45"/>
          <p:cNvSpPr txBox="1">
            <a:spLocks noGrp="1"/>
          </p:cNvSpPr>
          <p:nvPr>
            <p:ph type="subTitle" idx="17"/>
          </p:nvPr>
        </p:nvSpPr>
        <p:spPr>
          <a:xfrm>
            <a:off x="8138267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06" name="Google Shape;706;p45"/>
          <p:cNvSpPr txBox="1">
            <a:spLocks noGrp="1"/>
          </p:cNvSpPr>
          <p:nvPr>
            <p:ph type="subTitle" idx="18"/>
          </p:nvPr>
        </p:nvSpPr>
        <p:spPr>
          <a:xfrm>
            <a:off x="10048633" y="3810300"/>
            <a:ext cx="1663200" cy="48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cxnSp>
        <p:nvCxnSpPr>
          <p:cNvPr id="707" name="Google Shape;707;p45"/>
          <p:cNvCxnSpPr/>
          <p:nvPr/>
        </p:nvCxnSpPr>
        <p:spPr>
          <a:xfrm>
            <a:off x="2277667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5"/>
          <p:cNvCxnSpPr/>
          <p:nvPr/>
        </p:nvCxnSpPr>
        <p:spPr>
          <a:xfrm>
            <a:off x="41808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45"/>
          <p:cNvCxnSpPr/>
          <p:nvPr/>
        </p:nvCxnSpPr>
        <p:spPr>
          <a:xfrm>
            <a:off x="60960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45"/>
          <p:cNvCxnSpPr/>
          <p:nvPr/>
        </p:nvCxnSpPr>
        <p:spPr>
          <a:xfrm>
            <a:off x="8012333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45"/>
          <p:cNvCxnSpPr/>
          <p:nvPr/>
        </p:nvCxnSpPr>
        <p:spPr>
          <a:xfrm>
            <a:off x="9921600" y="3438367"/>
            <a:ext cx="0" cy="29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">
  <p:cSld name="TITLE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111948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Font typeface="Source Sans Pro SemiBold"/>
              <a:buNone/>
              <a:defRPr sz="6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09600" y="3759200"/>
            <a:ext cx="1422300" cy="101700"/>
          </a:xfrm>
          <a:prstGeom prst="rect">
            <a:avLst/>
          </a:prstGeom>
          <a:solidFill>
            <a:srgbClr val="2AB1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58" name="Google Shape;58;p5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60" name="Google Shape;60;p5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">
  <p:cSld name="ONE_COLUMN_TEXT_1_1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14" name="Google Shape;714;p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15" name="Google Shape;715;p4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16" name="Google Shape;716;p46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7" name="Google Shape;717;p46"/>
          <p:cNvSpPr txBox="1">
            <a:spLocks noGrp="1"/>
          </p:cNvSpPr>
          <p:nvPr>
            <p:ph type="body" idx="3"/>
          </p:nvPr>
        </p:nvSpPr>
        <p:spPr>
          <a:xfrm>
            <a:off x="6216000" y="1852800"/>
            <a:ext cx="5496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718" name="Google Shape;718;p46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19" name="Google Shape;719;p4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" name="Google Shape;720;p4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21" name="Google Shape;721;p4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1 1">
  <p:cSld name="ONE_COLUMN_TEXT_1_1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32" name="Google Shape;732;p47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3" name="Google Shape;733;p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34" name="Google Shape;734;p4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35" name="Google Shape;735;p47"/>
          <p:cNvSpPr txBox="1">
            <a:spLocks noGrp="1"/>
          </p:cNvSpPr>
          <p:nvPr>
            <p:ph type="body" idx="3"/>
          </p:nvPr>
        </p:nvSpPr>
        <p:spPr>
          <a:xfrm>
            <a:off x="43056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47"/>
          <p:cNvSpPr txBox="1">
            <a:spLocks noGrp="1"/>
          </p:cNvSpPr>
          <p:nvPr>
            <p:ph type="body" idx="4"/>
          </p:nvPr>
        </p:nvSpPr>
        <p:spPr>
          <a:xfrm>
            <a:off x="8131200" y="1852800"/>
            <a:ext cx="3580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737" name="Google Shape;737;p47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38" name="Google Shape;738;p4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4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40" name="Google Shape;740;p4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751" name="Google Shape;751;p48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52" name="Google Shape;752;p4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4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54" name="Google Shape;754;p4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 1">
  <p:cSld name="BLANK_1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">
  <p:cSld name="SIMPLE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>
            <a:spLocks noGrp="1"/>
          </p:cNvSpPr>
          <p:nvPr>
            <p:ph type="title"/>
          </p:nvPr>
        </p:nvSpPr>
        <p:spPr>
          <a:xfrm>
            <a:off x="380246" y="156573"/>
            <a:ext cx="6179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152A"/>
              </a:buClr>
              <a:buSzPts val="2300"/>
              <a:buFont typeface="Source Sans Pro SemiBold"/>
              <a:buNone/>
              <a:defRPr sz="2300" b="1" i="0" u="none" strike="noStrike" cap="none">
                <a:solidFill>
                  <a:srgbClr val="2B152A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767" name="Google Shape;767;p50"/>
          <p:cNvSpPr txBox="1">
            <a:spLocks noGrp="1"/>
          </p:cNvSpPr>
          <p:nvPr>
            <p:ph type="body" idx="1"/>
          </p:nvPr>
        </p:nvSpPr>
        <p:spPr>
          <a:xfrm>
            <a:off x="394535" y="636037"/>
            <a:ext cx="61797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2B152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B152A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768" name="Google Shape;768;p50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sz="1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2 3 1">
  <p:cSld name="ONE_COLUMN_TEXT_1_2_3_2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grpSp>
        <p:nvGrpSpPr>
          <p:cNvPr id="771" name="Google Shape;771;p51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772" name="Google Shape;772;p51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51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774" name="Google Shape;774;p51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51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51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51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51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1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1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1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1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3" name="Google Shape;783;p51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84" name="Google Shape;784;p51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85" name="Google Shape;785;p51"/>
          <p:cNvSpPr/>
          <p:nvPr/>
        </p:nvSpPr>
        <p:spPr>
          <a:xfrm>
            <a:off x="0" y="1907333"/>
            <a:ext cx="12192000" cy="3416100"/>
          </a:xfrm>
          <a:prstGeom prst="rect">
            <a:avLst/>
          </a:prstGeom>
          <a:solidFill>
            <a:srgbClr val="2AB1AC">
              <a:alpha val="1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 bis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88" name="Google Shape;788;p52"/>
          <p:cNvSpPr txBox="1">
            <a:spLocks noGrp="1"/>
          </p:cNvSpPr>
          <p:nvPr>
            <p:ph type="body" idx="1"/>
          </p:nvPr>
        </p:nvSpPr>
        <p:spPr>
          <a:xfrm>
            <a:off x="838200" y="1759526"/>
            <a:ext cx="105156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89" name="Google Shape;789;p52"/>
          <p:cNvSpPr txBox="1">
            <a:spLocks noGrp="1"/>
          </p:cNvSpPr>
          <p:nvPr>
            <p:ph type="body" idx="2"/>
          </p:nvPr>
        </p:nvSpPr>
        <p:spPr>
          <a:xfrm>
            <a:off x="838200" y="1087437"/>
            <a:ext cx="105156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790" name="Google Shape;79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8675" y="6003548"/>
            <a:ext cx="1188379" cy="705329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2"/>
          <p:cNvSpPr txBox="1">
            <a:spLocks noGrp="1"/>
          </p:cNvSpPr>
          <p:nvPr>
            <p:ph type="sldNum" idx="12"/>
          </p:nvPr>
        </p:nvSpPr>
        <p:spPr>
          <a:xfrm>
            <a:off x="10077821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Sous-Titre, 2 Contenus">
  <p:cSld name="Titre, Sous-Titre, 2 Contenus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4"/>
          <p:cNvSpPr txBox="1">
            <a:spLocks noGrp="1"/>
          </p:cNvSpPr>
          <p:nvPr>
            <p:ph type="body" idx="1"/>
          </p:nvPr>
        </p:nvSpPr>
        <p:spPr>
          <a:xfrm>
            <a:off x="1219233" y="2474258"/>
            <a:ext cx="4860000" cy="3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7" name="Google Shape;797;p54"/>
          <p:cNvSpPr txBox="1">
            <a:spLocks noGrp="1"/>
          </p:cNvSpPr>
          <p:nvPr>
            <p:ph type="body" idx="2"/>
          </p:nvPr>
        </p:nvSpPr>
        <p:spPr>
          <a:xfrm>
            <a:off x="1152000" y="431999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8" name="Google Shape;798;p54"/>
          <p:cNvSpPr>
            <a:spLocks noGrp="1"/>
          </p:cNvSpPr>
          <p:nvPr>
            <p:ph type="pic" idx="3"/>
          </p:nvPr>
        </p:nvSpPr>
        <p:spPr>
          <a:xfrm>
            <a:off x="431999" y="558000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9" name="Google Shape;799;p54"/>
          <p:cNvSpPr txBox="1">
            <a:spLocks noGrp="1"/>
          </p:cNvSpPr>
          <p:nvPr>
            <p:ph type="body" idx="4"/>
          </p:nvPr>
        </p:nvSpPr>
        <p:spPr>
          <a:xfrm>
            <a:off x="1206312" y="1171667"/>
            <a:ext cx="101028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SLIDE_A">
  <p:cSld name="SECTION_SLIDE_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55" descr="image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8676" y="6003549"/>
            <a:ext cx="1188381" cy="705331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55"/>
          <p:cNvSpPr txBox="1">
            <a:spLocks noGrp="1"/>
          </p:cNvSpPr>
          <p:nvPr>
            <p:ph type="sldNum" idx="12"/>
          </p:nvPr>
        </p:nvSpPr>
        <p:spPr>
          <a:xfrm>
            <a:off x="10101337" y="6397942"/>
            <a:ext cx="2502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Source Sans Pro"/>
              <a:buNone/>
              <a:defRPr sz="12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55"/>
          <p:cNvSpPr txBox="1">
            <a:spLocks noGrp="1"/>
          </p:cNvSpPr>
          <p:nvPr>
            <p:ph type="title"/>
          </p:nvPr>
        </p:nvSpPr>
        <p:spPr>
          <a:xfrm>
            <a:off x="694944" y="1388624"/>
            <a:ext cx="10849500" cy="20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SemiBold"/>
              <a:buNone/>
              <a:defRPr sz="2800" b="1" i="0" u="none" strike="noStrike" cap="none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55"/>
          <p:cNvSpPr txBox="1">
            <a:spLocks noGrp="1"/>
          </p:cNvSpPr>
          <p:nvPr>
            <p:ph type="body" idx="1"/>
          </p:nvPr>
        </p:nvSpPr>
        <p:spPr>
          <a:xfrm>
            <a:off x="694943" y="3383280"/>
            <a:ext cx="108495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">
  <p:cSld name="ONE_COLUMN_TEXT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1" name="Google Shape;71;p6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1"/>
          </p:nvPr>
        </p:nvSpPr>
        <p:spPr>
          <a:xfrm>
            <a:off x="4800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subTitle" idx="2"/>
          </p:nvPr>
        </p:nvSpPr>
        <p:spPr>
          <a:xfrm>
            <a:off x="43056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3"/>
          </p:nvPr>
        </p:nvSpPr>
        <p:spPr>
          <a:xfrm>
            <a:off x="8131200" y="4457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4"/>
          </p:nvPr>
        </p:nvSpPr>
        <p:spPr>
          <a:xfrm>
            <a:off x="4800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5"/>
          </p:nvPr>
        </p:nvSpPr>
        <p:spPr>
          <a:xfrm>
            <a:off x="43056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6"/>
          </p:nvPr>
        </p:nvSpPr>
        <p:spPr>
          <a:xfrm>
            <a:off x="8131200" y="34290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78" name="Google Shape;78;p6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79" name="Google Shape;79;p6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6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81" name="Google Shape;81;p6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1" name="Google Shape;91;p6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3">
  <p:cSld name="TITLE_3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807" name="Google Shape;807;p5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808" name="Google Shape;808;p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LLENGE_SLIDE">
  <p:cSld name="CHALLENGE_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7"/>
          <p:cNvSpPr/>
          <p:nvPr/>
        </p:nvSpPr>
        <p:spPr>
          <a:xfrm>
            <a:off x="4131733" y="-8754"/>
            <a:ext cx="8060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1" name="Google Shape;811;p57"/>
          <p:cNvSpPr txBox="1">
            <a:spLocks noGrp="1"/>
          </p:cNvSpPr>
          <p:nvPr>
            <p:ph type="title"/>
          </p:nvPr>
        </p:nvSpPr>
        <p:spPr>
          <a:xfrm>
            <a:off x="4571999" y="194959"/>
            <a:ext cx="70950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812" name="Google Shape;81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394" y="2058826"/>
            <a:ext cx="1908340" cy="23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7"/>
          <p:cNvSpPr txBox="1">
            <a:spLocks noGrp="1"/>
          </p:cNvSpPr>
          <p:nvPr>
            <p:ph type="body" idx="1"/>
          </p:nvPr>
        </p:nvSpPr>
        <p:spPr>
          <a:xfrm>
            <a:off x="4571999" y="872837"/>
            <a:ext cx="7095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814" name="Google Shape;814;p57"/>
          <p:cNvSpPr txBox="1">
            <a:spLocks noGrp="1"/>
          </p:cNvSpPr>
          <p:nvPr>
            <p:ph type="body" idx="2"/>
          </p:nvPr>
        </p:nvSpPr>
        <p:spPr>
          <a:xfrm>
            <a:off x="4571999" y="1953491"/>
            <a:ext cx="70737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997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120"/>
              <a:buFont typeface="Arial"/>
              <a:buChar char="◎"/>
              <a:defRPr sz="1400" b="0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Courier New"/>
              <a:buChar char="o"/>
              <a:defRPr sz="1300" b="1" i="0" u="none" strike="noStrike" cap="none">
                <a:solidFill>
                  <a:srgbClr val="3E3E3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Merriweather Sans"/>
              <a:buChar char="▸"/>
              <a:defRPr sz="1200" b="1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HEADER_A">
  <p:cSld name="CONTENT_HEADER_A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8"/>
          <p:cNvSpPr/>
          <p:nvPr/>
        </p:nvSpPr>
        <p:spPr>
          <a:xfrm>
            <a:off x="-13064" y="1170637"/>
            <a:ext cx="12205200" cy="56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E3E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58"/>
          <p:cNvSpPr txBox="1">
            <a:spLocks noGrp="1"/>
          </p:cNvSpPr>
          <p:nvPr>
            <p:ph type="title"/>
          </p:nvPr>
        </p:nvSpPr>
        <p:spPr>
          <a:xfrm>
            <a:off x="1860884" y="-243379"/>
            <a:ext cx="84702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 Light"/>
              <a:buNone/>
              <a:defRPr sz="3200" b="0" i="0" u="none" strike="noStrike" cap="non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 Light"/>
              <a:buNone/>
              <a:defRPr sz="3600" b="0" i="0" u="none" strike="noStrike" cap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pic>
        <p:nvPicPr>
          <p:cNvPr id="818" name="Google Shape;818;p58" descr="image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2942" y="287041"/>
            <a:ext cx="1160894" cy="6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58"/>
          <p:cNvSpPr txBox="1">
            <a:spLocks noGrp="1"/>
          </p:cNvSpPr>
          <p:nvPr>
            <p:ph type="body" idx="1"/>
          </p:nvPr>
        </p:nvSpPr>
        <p:spPr>
          <a:xfrm>
            <a:off x="570340" y="1554175"/>
            <a:ext cx="11128200" cy="4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marR="0" lvl="2" indent="-2997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120"/>
              <a:buFont typeface="Arial"/>
              <a:buChar char="◎"/>
              <a:defRPr sz="1400" b="0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300"/>
              <a:buFont typeface="Courier New"/>
              <a:buChar char="o"/>
              <a:defRPr sz="1300" b="1" i="0" u="none" strike="noStrike" cap="none">
                <a:solidFill>
                  <a:srgbClr val="3E3E3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200"/>
              <a:buFont typeface="Merriweather Sans"/>
              <a:buChar char="▸"/>
              <a:defRPr sz="1200" b="1" i="0" u="none" strike="noStrike" cap="none">
                <a:solidFill>
                  <a:srgbClr val="3E3E3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820" name="Google Shape;820;p58"/>
          <p:cNvSpPr txBox="1">
            <a:spLocks noGrp="1"/>
          </p:cNvSpPr>
          <p:nvPr>
            <p:ph type="body" idx="2"/>
          </p:nvPr>
        </p:nvSpPr>
        <p:spPr>
          <a:xfrm>
            <a:off x="1846173" y="659291"/>
            <a:ext cx="84708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">
  <p:cSld name="ONE_COLUMN_TEXT_1_3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94" name="Google Shape;94;p7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1"/>
          </p:nvPr>
        </p:nvSpPr>
        <p:spPr>
          <a:xfrm>
            <a:off x="4800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2"/>
          </p:nvPr>
        </p:nvSpPr>
        <p:spPr>
          <a:xfrm>
            <a:off x="4820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3"/>
          </p:nvPr>
        </p:nvSpPr>
        <p:spPr>
          <a:xfrm>
            <a:off x="8131200" y="53508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4"/>
          </p:nvPr>
        </p:nvSpPr>
        <p:spPr>
          <a:xfrm>
            <a:off x="4800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5"/>
          </p:nvPr>
        </p:nvSpPr>
        <p:spPr>
          <a:xfrm>
            <a:off x="4820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ubTitle" idx="6"/>
          </p:nvPr>
        </p:nvSpPr>
        <p:spPr>
          <a:xfrm>
            <a:off x="8131200" y="43224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01" name="Google Shape;101;p7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102" name="Google Shape;102;p7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103;p7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title" idx="7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subTitle" idx="8"/>
          </p:nvPr>
        </p:nvSpPr>
        <p:spPr>
          <a:xfrm>
            <a:off x="8131200" y="27175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subTitle" idx="9"/>
          </p:nvPr>
        </p:nvSpPr>
        <p:spPr>
          <a:xfrm>
            <a:off x="8131200" y="1689100"/>
            <a:ext cx="3580800" cy="102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4">
  <p:cSld name="ONE_COLUMN_TEXT_1_3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22" name="Google Shape;122;p8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3" name="Google Shape;123;p8"/>
          <p:cNvSpPr txBox="1">
            <a:spLocks noGrp="1"/>
          </p:cNvSpPr>
          <p:nvPr>
            <p:ph type="subTitle" idx="3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subTitle" idx="4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11127721" y="237194"/>
            <a:ext cx="1068773" cy="485588"/>
            <a:chOff x="8357100" y="174875"/>
            <a:chExt cx="801600" cy="364200"/>
          </a:xfrm>
        </p:grpSpPr>
        <p:sp>
          <p:nvSpPr>
            <p:cNvPr id="126" name="Google Shape;126;p8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127;p8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7" name="Google Shape;137;p8"/>
          <p:cNvSpPr txBox="1">
            <a:spLocks noGrp="1"/>
          </p:cNvSpPr>
          <p:nvPr>
            <p:ph type="title" idx="5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3">
  <p:cSld name="ONE_COLUMN_TEXT_1_3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subTitle" idx="1"/>
          </p:nvPr>
        </p:nvSpPr>
        <p:spPr>
          <a:xfrm>
            <a:off x="491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2"/>
          </p:nvPr>
        </p:nvSpPr>
        <p:spPr>
          <a:xfrm>
            <a:off x="4305600" y="3851267"/>
            <a:ext cx="3561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5" name="Google Shape;145;p9"/>
          <p:cNvSpPr txBox="1">
            <a:spLocks noGrp="1"/>
          </p:cNvSpPr>
          <p:nvPr>
            <p:ph type="subTitle" idx="4"/>
          </p:nvPr>
        </p:nvSpPr>
        <p:spPr>
          <a:xfrm>
            <a:off x="491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5"/>
          </p:nvPr>
        </p:nvSpPr>
        <p:spPr>
          <a:xfrm>
            <a:off x="4305600" y="4473100"/>
            <a:ext cx="3561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AB1AC"/>
                </a:solidFill>
              </a:defRPr>
            </a:lvl9pPr>
          </a:lstStyle>
          <a:p>
            <a:endParaRPr/>
          </a:p>
        </p:txBody>
      </p:sp>
      <p:grpSp>
        <p:nvGrpSpPr>
          <p:cNvPr id="147" name="Google Shape;147;p9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148" name="Google Shape;148;p9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9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 3 2">
  <p:cSld name="ONE_COLUMN_TEXT_1_3_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subTitle" idx="1"/>
          </p:nvPr>
        </p:nvSpPr>
        <p:spPr>
          <a:xfrm>
            <a:off x="22704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subTitle" idx="2"/>
          </p:nvPr>
        </p:nvSpPr>
        <p:spPr>
          <a:xfrm>
            <a:off x="6216000" y="3851254"/>
            <a:ext cx="3705600" cy="87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title" idx="3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AB1AC"/>
              </a:buClr>
              <a:buSzPts val="2400"/>
              <a:buNone/>
              <a:defRPr sz="2400">
                <a:solidFill>
                  <a:srgbClr val="2AB1A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urce Sans Pro SemiBold"/>
              <a:buNone/>
              <a:defRPr sz="3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5" name="Google Shape;165;p10"/>
          <p:cNvSpPr txBox="1"/>
          <p:nvPr/>
        </p:nvSpPr>
        <p:spPr>
          <a:xfrm>
            <a:off x="491600" y="4666533"/>
            <a:ext cx="35616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66" name="Google Shape;166;p10"/>
          <p:cNvSpPr txBox="1">
            <a:spLocks noGrp="1"/>
          </p:cNvSpPr>
          <p:nvPr>
            <p:ph type="subTitle" idx="4"/>
          </p:nvPr>
        </p:nvSpPr>
        <p:spPr>
          <a:xfrm>
            <a:off x="22704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subTitle" idx="5"/>
          </p:nvPr>
        </p:nvSpPr>
        <p:spPr>
          <a:xfrm>
            <a:off x="6216000" y="4473089"/>
            <a:ext cx="3705600" cy="10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2AB1A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168" name="Google Shape;168;p10"/>
          <p:cNvGrpSpPr/>
          <p:nvPr/>
        </p:nvGrpSpPr>
        <p:grpSpPr>
          <a:xfrm>
            <a:off x="11142521" y="233161"/>
            <a:ext cx="1068773" cy="485588"/>
            <a:chOff x="8357100" y="174875"/>
            <a:chExt cx="801600" cy="364200"/>
          </a:xfrm>
        </p:grpSpPr>
        <p:sp>
          <p:nvSpPr>
            <p:cNvPr id="169" name="Google Shape;169;p10"/>
            <p:cNvSpPr/>
            <p:nvPr/>
          </p:nvSpPr>
          <p:spPr>
            <a:xfrm>
              <a:off x="8357100" y="174875"/>
              <a:ext cx="801600" cy="364200"/>
            </a:xfrm>
            <a:prstGeom prst="rect">
              <a:avLst/>
            </a:prstGeom>
            <a:solidFill>
              <a:srgbClr val="2AB1A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8478000" y="245784"/>
              <a:ext cx="529431" cy="228430"/>
              <a:chOff x="-250525" y="1236725"/>
              <a:chExt cx="7322700" cy="3159475"/>
            </a:xfrm>
          </p:grpSpPr>
          <p:sp>
            <p:nvSpPr>
              <p:cNvPr id="171" name="Google Shape;171;p10"/>
              <p:cNvSpPr/>
              <p:nvPr/>
            </p:nvSpPr>
            <p:spPr>
              <a:xfrm>
                <a:off x="2172025" y="2145175"/>
                <a:ext cx="123900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956" extrusionOk="0">
                    <a:moveTo>
                      <a:pt x="2478" y="0"/>
                    </a:moveTo>
                    <a:cubicBezTo>
                      <a:pt x="1101" y="0"/>
                      <a:pt x="0" y="1101"/>
                      <a:pt x="0" y="2478"/>
                    </a:cubicBezTo>
                    <a:cubicBezTo>
                      <a:pt x="0" y="3854"/>
                      <a:pt x="1101" y="4955"/>
                      <a:pt x="2478" y="4955"/>
                    </a:cubicBezTo>
                    <a:cubicBezTo>
                      <a:pt x="3854" y="4955"/>
                      <a:pt x="4955" y="3854"/>
                      <a:pt x="4955" y="2478"/>
                    </a:cubicBezTo>
                    <a:cubicBezTo>
                      <a:pt x="4955" y="1101"/>
                      <a:pt x="3854" y="0"/>
                      <a:pt x="2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>
                <a:off x="-250525" y="1395000"/>
                <a:ext cx="3413600" cy="2929925"/>
              </a:xfrm>
              <a:custGeom>
                <a:avLst/>
                <a:gdLst/>
                <a:ahLst/>
                <a:cxnLst/>
                <a:rect l="l" t="t" r="r" b="b"/>
                <a:pathLst>
                  <a:path w="136544" h="117197" extrusionOk="0">
                    <a:moveTo>
                      <a:pt x="111217" y="72952"/>
                    </a:moveTo>
                    <a:lnTo>
                      <a:pt x="111217" y="77357"/>
                    </a:lnTo>
                    <a:lnTo>
                      <a:pt x="82037" y="77357"/>
                    </a:lnTo>
                    <a:lnTo>
                      <a:pt x="82037" y="72952"/>
                    </a:lnTo>
                    <a:close/>
                    <a:moveTo>
                      <a:pt x="98340" y="25127"/>
                    </a:moveTo>
                    <a:cubicBezTo>
                      <a:pt x="101226" y="25127"/>
                      <a:pt x="104155" y="26607"/>
                      <a:pt x="105987" y="29732"/>
                    </a:cubicBezTo>
                    <a:lnTo>
                      <a:pt x="112043" y="27530"/>
                    </a:lnTo>
                    <a:lnTo>
                      <a:pt x="112043" y="27530"/>
                    </a:lnTo>
                    <a:lnTo>
                      <a:pt x="106813" y="33035"/>
                    </a:lnTo>
                    <a:cubicBezTo>
                      <a:pt x="105161" y="36063"/>
                      <a:pt x="104886" y="39918"/>
                      <a:pt x="105711" y="43221"/>
                    </a:cubicBezTo>
                    <a:cubicBezTo>
                      <a:pt x="107638" y="56985"/>
                      <a:pt x="100481" y="69098"/>
                      <a:pt x="87818" y="69098"/>
                    </a:cubicBezTo>
                    <a:lnTo>
                      <a:pt x="78458" y="69098"/>
                    </a:lnTo>
                    <a:lnTo>
                      <a:pt x="78458" y="72952"/>
                    </a:lnTo>
                    <a:lnTo>
                      <a:pt x="71025" y="72952"/>
                    </a:lnTo>
                    <a:cubicBezTo>
                      <a:pt x="70474" y="72952"/>
                      <a:pt x="69767" y="72930"/>
                      <a:pt x="68998" y="72930"/>
                    </a:cubicBezTo>
                    <a:cubicBezTo>
                      <a:pt x="67075" y="72930"/>
                      <a:pt x="64772" y="73070"/>
                      <a:pt x="63592" y="74053"/>
                    </a:cubicBezTo>
                    <a:cubicBezTo>
                      <a:pt x="47075" y="90020"/>
                      <a:pt x="43496" y="94700"/>
                      <a:pt x="42395" y="95251"/>
                    </a:cubicBezTo>
                    <a:cubicBezTo>
                      <a:pt x="42120" y="95361"/>
                      <a:pt x="41910" y="95405"/>
                      <a:pt x="41752" y="95405"/>
                    </a:cubicBezTo>
                    <a:cubicBezTo>
                      <a:pt x="41118" y="95405"/>
                      <a:pt x="41294" y="94700"/>
                      <a:pt x="41294" y="94700"/>
                    </a:cubicBezTo>
                    <a:lnTo>
                      <a:pt x="89469" y="35238"/>
                    </a:lnTo>
                    <a:cubicBezTo>
                      <a:pt x="89469" y="28704"/>
                      <a:pt x="93853" y="25127"/>
                      <a:pt x="98340" y="25127"/>
                    </a:cubicBezTo>
                    <a:close/>
                    <a:moveTo>
                      <a:pt x="78183" y="1"/>
                    </a:moveTo>
                    <a:cubicBezTo>
                      <a:pt x="26153" y="1"/>
                      <a:pt x="0" y="63042"/>
                      <a:pt x="36889" y="99930"/>
                    </a:cubicBezTo>
                    <a:cubicBezTo>
                      <a:pt x="48730" y="111860"/>
                      <a:pt x="63335" y="117197"/>
                      <a:pt x="77678" y="117197"/>
                    </a:cubicBezTo>
                    <a:cubicBezTo>
                      <a:pt x="107685" y="117197"/>
                      <a:pt x="136544" y="93840"/>
                      <a:pt x="136544" y="58637"/>
                    </a:cubicBezTo>
                    <a:cubicBezTo>
                      <a:pt x="136544" y="26428"/>
                      <a:pt x="110391" y="1"/>
                      <a:pt x="78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0"/>
              <p:cNvSpPr/>
              <p:nvPr/>
            </p:nvSpPr>
            <p:spPr>
              <a:xfrm>
                <a:off x="3837525" y="1236725"/>
                <a:ext cx="770825" cy="1411350"/>
              </a:xfrm>
              <a:custGeom>
                <a:avLst/>
                <a:gdLst/>
                <a:ahLst/>
                <a:cxnLst/>
                <a:rect l="l" t="t" r="r" b="b"/>
                <a:pathLst>
                  <a:path w="30833" h="56454" extrusionOk="0">
                    <a:moveTo>
                      <a:pt x="15416" y="19270"/>
                    </a:moveTo>
                    <a:cubicBezTo>
                      <a:pt x="21748" y="19270"/>
                      <a:pt x="22849" y="25051"/>
                      <a:pt x="22849" y="34962"/>
                    </a:cubicBezTo>
                    <a:cubicBezTo>
                      <a:pt x="22849" y="43771"/>
                      <a:pt x="21473" y="49552"/>
                      <a:pt x="15692" y="49552"/>
                    </a:cubicBezTo>
                    <a:cubicBezTo>
                      <a:pt x="10186" y="49552"/>
                      <a:pt x="8809" y="43771"/>
                      <a:pt x="8809" y="34136"/>
                    </a:cubicBezTo>
                    <a:cubicBezTo>
                      <a:pt x="8809" y="23124"/>
                      <a:pt x="10461" y="19270"/>
                      <a:pt x="15416" y="19270"/>
                    </a:cubicBezTo>
                    <a:close/>
                    <a:moveTo>
                      <a:pt x="22299" y="0"/>
                    </a:moveTo>
                    <a:lnTo>
                      <a:pt x="22299" y="18444"/>
                    </a:lnTo>
                    <a:cubicBezTo>
                      <a:pt x="20647" y="14590"/>
                      <a:pt x="16793" y="12388"/>
                      <a:pt x="12663" y="12388"/>
                    </a:cubicBezTo>
                    <a:cubicBezTo>
                      <a:pt x="6332" y="12388"/>
                      <a:pt x="0" y="15416"/>
                      <a:pt x="0" y="33861"/>
                    </a:cubicBezTo>
                    <a:cubicBezTo>
                      <a:pt x="0" y="48176"/>
                      <a:pt x="3854" y="56434"/>
                      <a:pt x="13765" y="56434"/>
                    </a:cubicBezTo>
                    <a:cubicBezTo>
                      <a:pt x="13942" y="56447"/>
                      <a:pt x="14120" y="56453"/>
                      <a:pt x="14298" y="56453"/>
                    </a:cubicBezTo>
                    <a:cubicBezTo>
                      <a:pt x="17969" y="56453"/>
                      <a:pt x="21536" y="53779"/>
                      <a:pt x="22849" y="50103"/>
                    </a:cubicBezTo>
                    <a:lnTo>
                      <a:pt x="22849" y="55333"/>
                    </a:lnTo>
                    <a:lnTo>
                      <a:pt x="30833" y="55333"/>
                    </a:lnTo>
                    <a:lnTo>
                      <a:pt x="30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0"/>
              <p:cNvSpPr/>
              <p:nvPr/>
            </p:nvSpPr>
            <p:spPr>
              <a:xfrm>
                <a:off x="4794150" y="1546400"/>
                <a:ext cx="8121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44048" extrusionOk="0">
                    <a:moveTo>
                      <a:pt x="20922" y="20923"/>
                    </a:moveTo>
                    <a:lnTo>
                      <a:pt x="20922" y="27805"/>
                    </a:lnTo>
                    <a:cubicBezTo>
                      <a:pt x="20922" y="33862"/>
                      <a:pt x="18445" y="37716"/>
                      <a:pt x="13214" y="37716"/>
                    </a:cubicBezTo>
                    <a:cubicBezTo>
                      <a:pt x="9911" y="37716"/>
                      <a:pt x="8259" y="34963"/>
                      <a:pt x="8259" y="31384"/>
                    </a:cubicBezTo>
                    <a:cubicBezTo>
                      <a:pt x="7984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692" y="1"/>
                    </a:moveTo>
                    <a:cubicBezTo>
                      <a:pt x="4680" y="1"/>
                      <a:pt x="1101" y="4956"/>
                      <a:pt x="1101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7" y="5782"/>
                    </a:cubicBezTo>
                    <a:cubicBezTo>
                      <a:pt x="19821" y="5782"/>
                      <a:pt x="21198" y="8535"/>
                      <a:pt x="21198" y="12114"/>
                    </a:cubicBezTo>
                    <a:cubicBezTo>
                      <a:pt x="21198" y="15692"/>
                      <a:pt x="19271" y="16518"/>
                      <a:pt x="16242" y="17344"/>
                    </a:cubicBezTo>
                    <a:lnTo>
                      <a:pt x="9635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130" y="44047"/>
                      <a:pt x="11012" y="44047"/>
                    </a:cubicBezTo>
                    <a:cubicBezTo>
                      <a:pt x="15141" y="44047"/>
                      <a:pt x="19271" y="41845"/>
                      <a:pt x="21198" y="37991"/>
                    </a:cubicBezTo>
                    <a:cubicBezTo>
                      <a:pt x="21473" y="41845"/>
                      <a:pt x="24501" y="43221"/>
                      <a:pt x="28355" y="43221"/>
                    </a:cubicBezTo>
                    <a:cubicBezTo>
                      <a:pt x="29732" y="43221"/>
                      <a:pt x="31108" y="42946"/>
                      <a:pt x="32484" y="42395"/>
                    </a:cubicBezTo>
                    <a:lnTo>
                      <a:pt x="32484" y="36890"/>
                    </a:lnTo>
                    <a:cubicBezTo>
                      <a:pt x="31934" y="37165"/>
                      <a:pt x="31383" y="37165"/>
                      <a:pt x="31108" y="37165"/>
                    </a:cubicBezTo>
                    <a:cubicBezTo>
                      <a:pt x="29732" y="37165"/>
                      <a:pt x="28906" y="35789"/>
                      <a:pt x="28906" y="34137"/>
                    </a:cubicBezTo>
                    <a:lnTo>
                      <a:pt x="28906" y="10462"/>
                    </a:lnTo>
                    <a:cubicBezTo>
                      <a:pt x="28906" y="3029"/>
                      <a:pt x="23125" y="1"/>
                      <a:pt x="156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5654425" y="1278000"/>
                <a:ext cx="523075" cy="1355825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54233" extrusionOk="0">
                    <a:moveTo>
                      <a:pt x="5506" y="1"/>
                    </a:moveTo>
                    <a:lnTo>
                      <a:pt x="5506" y="12113"/>
                    </a:lnTo>
                    <a:lnTo>
                      <a:pt x="0" y="12113"/>
                    </a:lnTo>
                    <a:lnTo>
                      <a:pt x="0" y="18170"/>
                    </a:lnTo>
                    <a:lnTo>
                      <a:pt x="5506" y="18170"/>
                    </a:lnTo>
                    <a:lnTo>
                      <a:pt x="5506" y="44047"/>
                    </a:lnTo>
                    <a:cubicBezTo>
                      <a:pt x="5506" y="52581"/>
                      <a:pt x="8259" y="54233"/>
                      <a:pt x="14040" y="54233"/>
                    </a:cubicBezTo>
                    <a:cubicBezTo>
                      <a:pt x="16243" y="54233"/>
                      <a:pt x="18445" y="53957"/>
                      <a:pt x="20647" y="53407"/>
                    </a:cubicBezTo>
                    <a:lnTo>
                      <a:pt x="20647" y="47350"/>
                    </a:lnTo>
                    <a:cubicBezTo>
                      <a:pt x="19821" y="47350"/>
                      <a:pt x="18720" y="47626"/>
                      <a:pt x="17894" y="47626"/>
                    </a:cubicBezTo>
                    <a:cubicBezTo>
                      <a:pt x="14866" y="47626"/>
                      <a:pt x="14040" y="46249"/>
                      <a:pt x="14040" y="43221"/>
                    </a:cubicBezTo>
                    <a:lnTo>
                      <a:pt x="14040" y="18445"/>
                    </a:lnTo>
                    <a:lnTo>
                      <a:pt x="20922" y="18445"/>
                    </a:lnTo>
                    <a:lnTo>
                      <a:pt x="20922" y="12113"/>
                    </a:lnTo>
                    <a:lnTo>
                      <a:pt x="14040" y="12113"/>
                    </a:lnTo>
                    <a:lnTo>
                      <a:pt x="140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6266950" y="1546400"/>
                <a:ext cx="805225" cy="1101200"/>
              </a:xfrm>
              <a:custGeom>
                <a:avLst/>
                <a:gdLst/>
                <a:ahLst/>
                <a:cxnLst/>
                <a:rect l="l" t="t" r="r" b="b"/>
                <a:pathLst>
                  <a:path w="32209" h="44048" extrusionOk="0">
                    <a:moveTo>
                      <a:pt x="20922" y="20923"/>
                    </a:moveTo>
                    <a:lnTo>
                      <a:pt x="20647" y="27805"/>
                    </a:lnTo>
                    <a:cubicBezTo>
                      <a:pt x="20647" y="33862"/>
                      <a:pt x="18169" y="37716"/>
                      <a:pt x="13214" y="37716"/>
                    </a:cubicBezTo>
                    <a:cubicBezTo>
                      <a:pt x="9911" y="37716"/>
                      <a:pt x="7984" y="34963"/>
                      <a:pt x="7984" y="31384"/>
                    </a:cubicBezTo>
                    <a:cubicBezTo>
                      <a:pt x="7708" y="28631"/>
                      <a:pt x="9085" y="26153"/>
                      <a:pt x="11562" y="24777"/>
                    </a:cubicBezTo>
                    <a:cubicBezTo>
                      <a:pt x="14866" y="23676"/>
                      <a:pt x="17894" y="22575"/>
                      <a:pt x="20922" y="20923"/>
                    </a:cubicBezTo>
                    <a:close/>
                    <a:moveTo>
                      <a:pt x="15416" y="1"/>
                    </a:moveTo>
                    <a:cubicBezTo>
                      <a:pt x="4405" y="1"/>
                      <a:pt x="826" y="4956"/>
                      <a:pt x="826" y="13765"/>
                    </a:cubicBezTo>
                    <a:lnTo>
                      <a:pt x="9085" y="13765"/>
                    </a:lnTo>
                    <a:cubicBezTo>
                      <a:pt x="9085" y="9911"/>
                      <a:pt x="9911" y="5782"/>
                      <a:pt x="15416" y="5782"/>
                    </a:cubicBezTo>
                    <a:cubicBezTo>
                      <a:pt x="19821" y="5782"/>
                      <a:pt x="21197" y="8535"/>
                      <a:pt x="21197" y="12114"/>
                    </a:cubicBezTo>
                    <a:cubicBezTo>
                      <a:pt x="21197" y="15692"/>
                      <a:pt x="19270" y="16518"/>
                      <a:pt x="16242" y="17344"/>
                    </a:cubicBezTo>
                    <a:lnTo>
                      <a:pt x="9911" y="19271"/>
                    </a:lnTo>
                    <a:cubicBezTo>
                      <a:pt x="4130" y="21198"/>
                      <a:pt x="0" y="23125"/>
                      <a:pt x="0" y="32210"/>
                    </a:cubicBezTo>
                    <a:cubicBezTo>
                      <a:pt x="0" y="40193"/>
                      <a:pt x="4405" y="44047"/>
                      <a:pt x="11012" y="44047"/>
                    </a:cubicBezTo>
                    <a:cubicBezTo>
                      <a:pt x="15416" y="44047"/>
                      <a:pt x="19270" y="41845"/>
                      <a:pt x="21197" y="37991"/>
                    </a:cubicBezTo>
                    <a:cubicBezTo>
                      <a:pt x="21197" y="41845"/>
                      <a:pt x="24501" y="43221"/>
                      <a:pt x="28080" y="43221"/>
                    </a:cubicBezTo>
                    <a:cubicBezTo>
                      <a:pt x="29456" y="43221"/>
                      <a:pt x="30833" y="42946"/>
                      <a:pt x="32209" y="42395"/>
                    </a:cubicBezTo>
                    <a:lnTo>
                      <a:pt x="32209" y="36890"/>
                    </a:lnTo>
                    <a:cubicBezTo>
                      <a:pt x="31934" y="37165"/>
                      <a:pt x="31383" y="37165"/>
                      <a:pt x="30833" y="37165"/>
                    </a:cubicBezTo>
                    <a:cubicBezTo>
                      <a:pt x="29731" y="37165"/>
                      <a:pt x="28630" y="35789"/>
                      <a:pt x="28630" y="34137"/>
                    </a:cubicBezTo>
                    <a:lnTo>
                      <a:pt x="28630" y="10462"/>
                    </a:lnTo>
                    <a:cubicBezTo>
                      <a:pt x="28630" y="3029"/>
                      <a:pt x="22849" y="1"/>
                      <a:pt x="15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0"/>
              <p:cNvSpPr/>
              <p:nvPr/>
            </p:nvSpPr>
            <p:spPr>
              <a:xfrm>
                <a:off x="3975150" y="2977925"/>
                <a:ext cx="206500" cy="139710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55884" extrusionOk="0">
                    <a:moveTo>
                      <a:pt x="1" y="0"/>
                    </a:moveTo>
                    <a:lnTo>
                      <a:pt x="1" y="8259"/>
                    </a:lnTo>
                    <a:lnTo>
                      <a:pt x="8260" y="8259"/>
                    </a:lnTo>
                    <a:lnTo>
                      <a:pt x="8260" y="0"/>
                    </a:lnTo>
                    <a:close/>
                    <a:moveTo>
                      <a:pt x="1" y="14315"/>
                    </a:moveTo>
                    <a:lnTo>
                      <a:pt x="1" y="55884"/>
                    </a:lnTo>
                    <a:lnTo>
                      <a:pt x="8260" y="55884"/>
                    </a:lnTo>
                    <a:lnTo>
                      <a:pt x="8260" y="143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415625" y="2991675"/>
                <a:ext cx="812125" cy="1383350"/>
              </a:xfrm>
              <a:custGeom>
                <a:avLst/>
                <a:gdLst/>
                <a:ahLst/>
                <a:cxnLst/>
                <a:rect l="l" t="t" r="r" b="b"/>
                <a:pathLst>
                  <a:path w="32485" h="55334" extrusionOk="0">
                    <a:moveTo>
                      <a:pt x="0" y="1"/>
                    </a:moveTo>
                    <a:lnTo>
                      <a:pt x="0" y="55334"/>
                    </a:lnTo>
                    <a:lnTo>
                      <a:pt x="8259" y="55334"/>
                    </a:lnTo>
                    <a:lnTo>
                      <a:pt x="8259" y="42120"/>
                    </a:lnTo>
                    <a:lnTo>
                      <a:pt x="12939" y="36339"/>
                    </a:lnTo>
                    <a:lnTo>
                      <a:pt x="23400" y="55334"/>
                    </a:lnTo>
                    <a:lnTo>
                      <a:pt x="32485" y="55334"/>
                    </a:lnTo>
                    <a:lnTo>
                      <a:pt x="18170" y="29732"/>
                    </a:lnTo>
                    <a:lnTo>
                      <a:pt x="30558" y="13490"/>
                    </a:lnTo>
                    <a:lnTo>
                      <a:pt x="20922" y="13490"/>
                    </a:lnTo>
                    <a:lnTo>
                      <a:pt x="8259" y="31108"/>
                    </a:lnTo>
                    <a:lnTo>
                      <a:pt x="82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5330950" y="3335800"/>
                <a:ext cx="736425" cy="1060400"/>
              </a:xfrm>
              <a:custGeom>
                <a:avLst/>
                <a:gdLst/>
                <a:ahLst/>
                <a:cxnLst/>
                <a:rect l="l" t="t" r="r" b="b"/>
                <a:pathLst>
                  <a:path w="29457" h="42416" extrusionOk="0">
                    <a:moveTo>
                      <a:pt x="1" y="0"/>
                    </a:moveTo>
                    <a:lnTo>
                      <a:pt x="1" y="28630"/>
                    </a:lnTo>
                    <a:cubicBezTo>
                      <a:pt x="1" y="39642"/>
                      <a:pt x="4130" y="42395"/>
                      <a:pt x="10462" y="42395"/>
                    </a:cubicBezTo>
                    <a:cubicBezTo>
                      <a:pt x="10686" y="42409"/>
                      <a:pt x="10908" y="42415"/>
                      <a:pt x="11130" y="42415"/>
                    </a:cubicBezTo>
                    <a:cubicBezTo>
                      <a:pt x="15281" y="42415"/>
                      <a:pt x="19108" y="40011"/>
                      <a:pt x="21198" y="36613"/>
                    </a:cubicBezTo>
                    <a:lnTo>
                      <a:pt x="21198" y="41569"/>
                    </a:lnTo>
                    <a:lnTo>
                      <a:pt x="29457" y="41569"/>
                    </a:lnTo>
                    <a:lnTo>
                      <a:pt x="29457" y="0"/>
                    </a:lnTo>
                    <a:lnTo>
                      <a:pt x="20923" y="0"/>
                    </a:lnTo>
                    <a:lnTo>
                      <a:pt x="20923" y="28905"/>
                    </a:lnTo>
                    <a:cubicBezTo>
                      <a:pt x="21187" y="32609"/>
                      <a:pt x="18148" y="35804"/>
                      <a:pt x="14490" y="35804"/>
                    </a:cubicBezTo>
                    <a:cubicBezTo>
                      <a:pt x="14341" y="35804"/>
                      <a:pt x="14191" y="35798"/>
                      <a:pt x="14041" y="35788"/>
                    </a:cubicBezTo>
                    <a:cubicBezTo>
                      <a:pt x="10462" y="35788"/>
                      <a:pt x="8535" y="34411"/>
                      <a:pt x="8535" y="29731"/>
                    </a:cubicBezTo>
                    <a:lnTo>
                      <a:pt x="8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SemiBold"/>
              <a:buNone/>
              <a:defRPr sz="3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80000" y="1536633"/>
            <a:ext cx="561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3" r:id="rId23"/>
    <p:sldLayoutId id="214748367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">
          <p15:clr>
            <a:srgbClr val="F06B4A"/>
          </p15:clr>
        </p15:guide>
        <p15:guide id="2" pos="302">
          <p15:clr>
            <a:srgbClr val="F06B4A"/>
          </p15:clr>
        </p15:guide>
        <p15:guide id="3" pos="7378">
          <p15:clr>
            <a:srgbClr val="F06B4A"/>
          </p15:clr>
        </p15:guide>
        <p15:guide id="4" orient="horz" pos="4018">
          <p15:clr>
            <a:srgbClr val="F06B4A"/>
          </p15:clr>
        </p15:guide>
        <p15:guide id="5" pos="3840">
          <p15:clr>
            <a:srgbClr val="F06B4A"/>
          </p15:clr>
        </p15:guide>
        <p15:guide id="6" pos="2712">
          <p15:clr>
            <a:srgbClr val="F06B4A"/>
          </p15:clr>
        </p15:guide>
        <p15:guide id="7" pos="2558">
          <p15:clr>
            <a:srgbClr val="F06B4A"/>
          </p15:clr>
        </p15:guide>
        <p15:guide id="8" pos="4968">
          <p15:clr>
            <a:srgbClr val="F06B4A"/>
          </p15:clr>
        </p15:guide>
        <p15:guide id="9" pos="5122">
          <p15:clr>
            <a:srgbClr val="F06B4A"/>
          </p15:clr>
        </p15:guide>
        <p15:guide id="10" pos="1430">
          <p15:clr>
            <a:srgbClr val="F06B4A"/>
          </p15:clr>
        </p15:guide>
        <p15:guide id="11" pos="6250">
          <p15:clr>
            <a:srgbClr val="F06B4A"/>
          </p15:clr>
        </p15:guide>
        <p15:guide id="12" orient="horz" pos="2160">
          <p15:clr>
            <a:srgbClr val="F06B4A"/>
          </p15:clr>
        </p15:guide>
        <p15:guide id="13" pos="3764">
          <p15:clr>
            <a:srgbClr val="F06B4A"/>
          </p15:clr>
        </p15:guide>
        <p15:guide id="14" pos="3916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SemiBold"/>
              <a:buNone/>
              <a:defRPr sz="3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ource Sans Pro"/>
              <a:buNone/>
              <a:defRPr sz="3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6" name="Google Shape;416;p30"/>
          <p:cNvSpPr txBox="1">
            <a:spLocks noGrp="1"/>
          </p:cNvSpPr>
          <p:nvPr>
            <p:ph type="body" idx="1"/>
          </p:nvPr>
        </p:nvSpPr>
        <p:spPr>
          <a:xfrm>
            <a:off x="480000" y="1536633"/>
            <a:ext cx="561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●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■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7" name="Google Shape;417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">
          <p15:clr>
            <a:srgbClr val="F06B4A"/>
          </p15:clr>
        </p15:guide>
        <p15:guide id="2" pos="302">
          <p15:clr>
            <a:srgbClr val="F06B4A"/>
          </p15:clr>
        </p15:guide>
        <p15:guide id="3" pos="7378">
          <p15:clr>
            <a:srgbClr val="F06B4A"/>
          </p15:clr>
        </p15:guide>
        <p15:guide id="4" orient="horz" pos="4018">
          <p15:clr>
            <a:srgbClr val="F06B4A"/>
          </p15:clr>
        </p15:guide>
        <p15:guide id="5" pos="3840">
          <p15:clr>
            <a:srgbClr val="F06B4A"/>
          </p15:clr>
        </p15:guide>
        <p15:guide id="6" pos="2712">
          <p15:clr>
            <a:srgbClr val="F06B4A"/>
          </p15:clr>
        </p15:guide>
        <p15:guide id="7" pos="2558">
          <p15:clr>
            <a:srgbClr val="F06B4A"/>
          </p15:clr>
        </p15:guide>
        <p15:guide id="8" pos="4968">
          <p15:clr>
            <a:srgbClr val="F06B4A"/>
          </p15:clr>
        </p15:guide>
        <p15:guide id="9" pos="5122">
          <p15:clr>
            <a:srgbClr val="F06B4A"/>
          </p15:clr>
        </p15:guide>
        <p15:guide id="10" pos="1430">
          <p15:clr>
            <a:srgbClr val="F06B4A"/>
          </p15:clr>
        </p15:guide>
        <p15:guide id="11" pos="6250">
          <p15:clr>
            <a:srgbClr val="F06B4A"/>
          </p15:clr>
        </p15:guide>
        <p15:guide id="12" orient="horz" pos="2160">
          <p15:clr>
            <a:srgbClr val="F06B4A"/>
          </p15:clr>
        </p15:guide>
        <p15:guide id="13" pos="3764">
          <p15:clr>
            <a:srgbClr val="F06B4A"/>
          </p15:clr>
        </p15:guide>
        <p15:guide id="14" pos="3916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7.xml"/><Relationship Id="rId7" Type="http://schemas.openxmlformats.org/officeDocument/2006/relationships/slide" Target="slide5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cs.google.com/presentation/d/1JdSm_FxZofVIFEbwVa-x7JtLoP5fFQG2LlviQV_7FAY/edit#slide=id.g49672893ea_0_179" TargetMode="External"/><Relationship Id="rId5" Type="http://schemas.openxmlformats.org/officeDocument/2006/relationships/slide" Target="slide33.xml"/><Relationship Id="rId4" Type="http://schemas.openxmlformats.org/officeDocument/2006/relationships/slide" Target="slide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dataiku.com/howto/code/plugins/writing-your-first-dss-plugin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ssx-design-your_company.hadoop.training.dataiku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1AC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43" name="Google Shape;943;p68"/>
          <p:cNvSpPr/>
          <p:nvPr/>
        </p:nvSpPr>
        <p:spPr>
          <a:xfrm>
            <a:off x="473050" y="1391399"/>
            <a:ext cx="10096500" cy="4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Tweets that mentions to the West Nile Virus from 2007 to 2017!</a:t>
            </a: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new project and name it  </a:t>
            </a: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Westnile_tweets_[yourname]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4" name="Google Shape;9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600" y="2211580"/>
            <a:ext cx="5893202" cy="2989419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6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51" name="Google Shape;951;p69"/>
          <p:cNvSpPr/>
          <p:nvPr/>
        </p:nvSpPr>
        <p:spPr>
          <a:xfrm>
            <a:off x="346800" y="1277724"/>
            <a:ext cx="10096500" cy="4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-"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the tweet_data from file systems from data/shared/tweet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-"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List the files. We can think to an external process that writes a new file every day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-"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Name the dataset and create it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52" name="Google Shape;9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650" y="3083564"/>
            <a:ext cx="8562350" cy="35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8300" y="923100"/>
            <a:ext cx="946475" cy="11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6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Importing the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60" name="Google Shape;960;p70"/>
          <p:cNvSpPr txBox="1"/>
          <p:nvPr/>
        </p:nvSpPr>
        <p:spPr>
          <a:xfrm>
            <a:off x="740350" y="1470900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➢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Plot a first insight: number of tweets per week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⇒ change the sample if needed!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961" name="Google Shape;96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675" y="2943500"/>
            <a:ext cx="7877448" cy="37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 first insight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3" name="Google Shape;96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8300" y="923100"/>
            <a:ext cx="946475" cy="11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69" name="Google Shape;969;p71"/>
          <p:cNvSpPr txBox="1"/>
          <p:nvPr/>
        </p:nvSpPr>
        <p:spPr>
          <a:xfrm>
            <a:off x="587950" y="1547100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 </a:t>
            </a: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➢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a dashboard and export the chart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➢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display the title, go to the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tab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970" name="Google Shape;97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950" y="3019699"/>
            <a:ext cx="10664427" cy="36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7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 first insight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2" name="Google Shape;97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8300" y="923100"/>
            <a:ext cx="946475" cy="11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78" name="Google Shape;978;p72"/>
          <p:cNvSpPr txBox="1"/>
          <p:nvPr/>
        </p:nvSpPr>
        <p:spPr>
          <a:xfrm>
            <a:off x="336275" y="1722950"/>
            <a:ext cx="7940700" cy="15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a prepare recipe from the </a:t>
            </a: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tweet_data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dataset.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Store the output as a filesystem (CSV) dataset named 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tweet_data_prepared</a:t>
            </a: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979" name="Google Shape;9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875" y="3064550"/>
            <a:ext cx="4932274" cy="35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Prepare the data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87" name="Google Shape;987;p73"/>
          <p:cNvSpPr txBox="1"/>
          <p:nvPr/>
        </p:nvSpPr>
        <p:spPr>
          <a:xfrm>
            <a:off x="1259900" y="2007500"/>
            <a:ext cx="10397400" cy="4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prepare recipe, add a new step that to extract with regular expression all the mentions @user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Do not run the recipe yet</a:t>
            </a: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regular expression, or regex, is a sequence of characters that defines a search pattern.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img_(\w+).*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  extracts from</a:t>
            </a: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img_cat.png 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word “cat”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88" name="Google Shape;988;p7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Prepare the data</a:t>
            </a:r>
            <a:endParaRPr/>
          </a:p>
        </p:txBody>
      </p:sp>
      <p:pic>
        <p:nvPicPr>
          <p:cNvPr id="989" name="Google Shape;9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95" name="Google Shape;995;p74"/>
          <p:cNvSpPr txBox="1"/>
          <p:nvPr/>
        </p:nvSpPr>
        <p:spPr>
          <a:xfrm>
            <a:off x="560650" y="1417050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Extract with regular expression all the mentions @user   </a:t>
            </a:r>
            <a:r>
              <a:rPr lang="fr-FR" sz="24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@(\w+)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Do not run the recipe yet </a:t>
            </a: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996" name="Google Shape;9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775" y="2751975"/>
            <a:ext cx="9791813" cy="3916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7" name="Google Shape;997;p7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Prepare the data</a:t>
            </a:r>
            <a:endParaRPr/>
          </a:p>
        </p:txBody>
      </p:sp>
      <p:pic>
        <p:nvPicPr>
          <p:cNvPr id="998" name="Google Shape;99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04" name="Google Shape;1004;p75"/>
          <p:cNvSpPr txBox="1"/>
          <p:nvPr/>
        </p:nvSpPr>
        <p:spPr>
          <a:xfrm>
            <a:off x="646525" y="2005375"/>
            <a:ext cx="9892500" cy="26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a column to flag if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tweet 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contains “bite”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→ use a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formula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with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contains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Take a look at the </a:t>
            </a:r>
            <a:r>
              <a:rPr lang="fr-FR" sz="1800" b="1" i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reference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!</a:t>
            </a:r>
            <a:b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 i="1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Check it worked by filtering on the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tweet 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column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05" name="Google Shape;1005;p7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Prepare the data</a:t>
            </a:r>
            <a:endParaRPr/>
          </a:p>
        </p:txBody>
      </p:sp>
      <p:pic>
        <p:nvPicPr>
          <p:cNvPr id="1006" name="Google Shape;10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400" y="2003751"/>
            <a:ext cx="4403851" cy="316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5"/>
          <p:cNvPicPr preferRelativeResize="0"/>
          <p:nvPr/>
        </p:nvPicPr>
        <p:blipFill rotWithShape="1">
          <a:blip r:embed="rId5">
            <a:alphaModFix/>
          </a:blip>
          <a:srcRect r="24271"/>
          <a:stretch/>
        </p:blipFill>
        <p:spPr>
          <a:xfrm>
            <a:off x="3287849" y="5273250"/>
            <a:ext cx="5226201" cy="15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7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14" name="Google Shape;1014;p76"/>
          <p:cNvSpPr txBox="1"/>
          <p:nvPr/>
        </p:nvSpPr>
        <p:spPr>
          <a:xfrm>
            <a:off x="813000" y="2189100"/>
            <a:ext cx="10717500" cy="42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get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insights from text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or use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machine learning models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it is important not to work with raw text data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Normalize text: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Café → cafe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Stem words: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drinking, friendship → drink</a:t>
            </a:r>
            <a:r>
              <a:rPr lang="fr-FR" sz="1800" strike="sng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ing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friend</a:t>
            </a:r>
            <a:r>
              <a:rPr lang="fr-FR" sz="1800" strike="sng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ship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→ drink, friend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Clear stop words: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I drink a cup of coffee → </a:t>
            </a:r>
            <a:r>
              <a:rPr lang="fr-FR" sz="1800" strike="sng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drink </a:t>
            </a:r>
            <a:r>
              <a:rPr lang="fr-FR" sz="1800" strike="sng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cup </a:t>
            </a:r>
            <a:r>
              <a:rPr lang="fr-FR" sz="1800" strike="sng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of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coffee → drink cup coffee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15" name="Google Shape;1015;p76"/>
          <p:cNvSpPr txBox="1"/>
          <p:nvPr/>
        </p:nvSpPr>
        <p:spPr>
          <a:xfrm rot="1194658">
            <a:off x="9587611" y="7908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6" name="Google Shape;1016;p7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Text preparation concepts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22" name="Google Shape;1022;p7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Text preparation concepts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3" name="Google Shape;10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77"/>
          <p:cNvSpPr txBox="1"/>
          <p:nvPr/>
        </p:nvSpPr>
        <p:spPr>
          <a:xfrm>
            <a:off x="646525" y="2100600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 Simplify text: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Normalize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Stem words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Clear stop words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Do not run the recipe yet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25" name="Google Shape;102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25" y="3994800"/>
            <a:ext cx="8036749" cy="25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0"/>
          <p:cNvSpPr txBox="1">
            <a:spLocks noGrp="1"/>
          </p:cNvSpPr>
          <p:nvPr>
            <p:ph type="ctrTitle"/>
          </p:nvPr>
        </p:nvSpPr>
        <p:spPr>
          <a:xfrm>
            <a:off x="480000" y="992767"/>
            <a:ext cx="76512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Advanced design training</a:t>
            </a:r>
            <a:endParaRPr/>
          </a:p>
        </p:txBody>
      </p:sp>
      <p:sp>
        <p:nvSpPr>
          <p:cNvPr id="830" name="Google Shape;830;p60"/>
          <p:cNvSpPr txBox="1">
            <a:spLocks noGrp="1"/>
          </p:cNvSpPr>
          <p:nvPr>
            <p:ph type="subTitle" idx="1"/>
          </p:nvPr>
        </p:nvSpPr>
        <p:spPr>
          <a:xfrm>
            <a:off x="480000" y="3880433"/>
            <a:ext cx="111948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/>
              <a:t>Leverage visual and coding tools to design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31" name="Google Shape;1031;p78"/>
          <p:cNvSpPr txBox="1"/>
          <p:nvPr/>
        </p:nvSpPr>
        <p:spPr>
          <a:xfrm>
            <a:off x="646525" y="2100600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: Simplify text: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Normalize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Stem words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Clear stop words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Do not run the recipe yet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32" name="Google Shape;1032;p78"/>
          <p:cNvPicPr preferRelativeResize="0"/>
          <p:nvPr/>
        </p:nvPicPr>
        <p:blipFill rotWithShape="1">
          <a:blip r:embed="rId3">
            <a:alphaModFix/>
          </a:blip>
          <a:srcRect b="9494"/>
          <a:stretch/>
        </p:blipFill>
        <p:spPr>
          <a:xfrm>
            <a:off x="8683525" y="1817600"/>
            <a:ext cx="3411950" cy="4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7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Text preparation concepts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Google Shape;103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25" y="3994800"/>
            <a:ext cx="8036749" cy="25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41" name="Google Shape;1041;p7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Text preparation concepts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79"/>
          <p:cNvSpPr txBox="1"/>
          <p:nvPr/>
        </p:nvSpPr>
        <p:spPr>
          <a:xfrm>
            <a:off x="779850" y="1863725"/>
            <a:ext cx="10877400" cy="25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Compute length of tweets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If you are 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clicker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use a formula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If you are 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coder,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use a custom Python code processor </a:t>
            </a:r>
            <a:b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Beware: if you run the prepare recipe on a cluster, the python code cannot be translated into a Spark job!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44" name="Google Shape;1044;p79"/>
          <p:cNvPicPr preferRelativeResize="0"/>
          <p:nvPr/>
        </p:nvPicPr>
        <p:blipFill rotWithShape="1">
          <a:blip r:embed="rId4">
            <a:alphaModFix/>
          </a:blip>
          <a:srcRect l="43387" t="68288"/>
          <a:stretch/>
        </p:blipFill>
        <p:spPr>
          <a:xfrm>
            <a:off x="230450" y="4223347"/>
            <a:ext cx="4727776" cy="18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50" name="Google Shape;1050;p80"/>
          <p:cNvSpPr txBox="1"/>
          <p:nvPr/>
        </p:nvSpPr>
        <p:spPr>
          <a:xfrm>
            <a:off x="779850" y="1863725"/>
            <a:ext cx="10877400" cy="25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Compute length of tweets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If you are 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clicker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use a formula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If you are </a:t>
            </a:r>
            <a: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coder,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use a custom Python code processor </a:t>
            </a:r>
            <a:br>
              <a:rPr lang="fr-FR" sz="1800" i="1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	Beware: if you run the prepare recipe on a cluster, the Python code cannot be translated into a Spark job!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51" name="Google Shape;1051;p80"/>
          <p:cNvPicPr preferRelativeResize="0"/>
          <p:nvPr/>
        </p:nvPicPr>
        <p:blipFill rotWithShape="1">
          <a:blip r:embed="rId3">
            <a:alphaModFix/>
          </a:blip>
          <a:srcRect l="43387" t="68288"/>
          <a:stretch/>
        </p:blipFill>
        <p:spPr>
          <a:xfrm>
            <a:off x="230450" y="4223347"/>
            <a:ext cx="4727776" cy="18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80"/>
          <p:cNvPicPr preferRelativeResize="0"/>
          <p:nvPr/>
        </p:nvPicPr>
        <p:blipFill rotWithShape="1">
          <a:blip r:embed="rId3">
            <a:alphaModFix/>
          </a:blip>
          <a:srcRect b="55871"/>
          <a:stretch/>
        </p:blipFill>
        <p:spPr>
          <a:xfrm>
            <a:off x="5134500" y="4223350"/>
            <a:ext cx="6829198" cy="2155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Text preparation concepts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pic>
        <p:nvPicPr>
          <p:cNvPr id="1060" name="Google Shape;1060;p81"/>
          <p:cNvPicPr preferRelativeResize="0"/>
          <p:nvPr/>
        </p:nvPicPr>
        <p:blipFill rotWithShape="1">
          <a:blip r:embed="rId3">
            <a:alphaModFix/>
          </a:blip>
          <a:srcRect b="79984"/>
          <a:stretch/>
        </p:blipFill>
        <p:spPr>
          <a:xfrm>
            <a:off x="3447050" y="3351500"/>
            <a:ext cx="4235075" cy="8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81"/>
          <p:cNvSpPr txBox="1"/>
          <p:nvPr/>
        </p:nvSpPr>
        <p:spPr>
          <a:xfrm>
            <a:off x="603275" y="1842075"/>
            <a:ext cx="85899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Filter on the length column to show only rows where length &lt; 25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cxnSp>
        <p:nvCxnSpPr>
          <p:cNvPr id="1062" name="Google Shape;1062;p81"/>
          <p:cNvCxnSpPr/>
          <p:nvPr/>
        </p:nvCxnSpPr>
        <p:spPr>
          <a:xfrm flipH="1">
            <a:off x="5753725" y="2782050"/>
            <a:ext cx="2292900" cy="7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3" name="Google Shape;1063;p8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Filter short tweets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4" name="Google Shape;106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pic>
        <p:nvPicPr>
          <p:cNvPr id="1070" name="Google Shape;1070;p82"/>
          <p:cNvPicPr preferRelativeResize="0"/>
          <p:nvPr/>
        </p:nvPicPr>
        <p:blipFill rotWithShape="1">
          <a:blip r:embed="rId3">
            <a:alphaModFix/>
          </a:blip>
          <a:srcRect b="21266"/>
          <a:stretch/>
        </p:blipFill>
        <p:spPr>
          <a:xfrm>
            <a:off x="3447050" y="2665700"/>
            <a:ext cx="4235075" cy="31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82"/>
          <p:cNvSpPr txBox="1"/>
          <p:nvPr/>
        </p:nvSpPr>
        <p:spPr>
          <a:xfrm>
            <a:off x="603275" y="1842075"/>
            <a:ext cx="9026100" cy="4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Filter on the length column to show only rows where length &lt; 25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Those line are irrelevant,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a new step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remove them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cxnSp>
        <p:nvCxnSpPr>
          <p:cNvPr id="1072" name="Google Shape;1072;p82"/>
          <p:cNvCxnSpPr/>
          <p:nvPr/>
        </p:nvCxnSpPr>
        <p:spPr>
          <a:xfrm flipH="1">
            <a:off x="5753725" y="2096250"/>
            <a:ext cx="2292900" cy="7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3" name="Google Shape;1073;p8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Filter short tweets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4" name="Google Shape;107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8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80" name="Google Shape;1080;p83"/>
          <p:cNvSpPr txBox="1"/>
          <p:nvPr/>
        </p:nvSpPr>
        <p:spPr>
          <a:xfrm>
            <a:off x="603275" y="1842075"/>
            <a:ext cx="9026100" cy="4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DO: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Filter on the length column to show only rows where length &lt; 25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Those line are irrelevant,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a new step</a:t>
            </a: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remove them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81" name="Google Shape;10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663" y="2368800"/>
            <a:ext cx="4206675" cy="34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8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Filter short tweets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3" name="Google Shape;108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1089" name="Google Shape;1089;p84"/>
          <p:cNvSpPr txBox="1"/>
          <p:nvPr/>
        </p:nvSpPr>
        <p:spPr>
          <a:xfrm>
            <a:off x="1042075" y="2451675"/>
            <a:ext cx="77964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tweet data is now enriched and cleaned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run the recipe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090" name="Google Shape;109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203" y="4104550"/>
            <a:ext cx="4481101" cy="17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3300" y="2032850"/>
            <a:ext cx="1093600" cy="4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8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Run the recipe</a:t>
            </a:r>
            <a:endParaRPr/>
          </a:p>
        </p:txBody>
      </p:sp>
      <p:pic>
        <p:nvPicPr>
          <p:cNvPr id="1093" name="Google Shape;109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4250" y="914400"/>
            <a:ext cx="859450" cy="1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author data</a:t>
            </a:r>
            <a:endParaRPr/>
          </a:p>
        </p:txBody>
      </p:sp>
      <p:sp>
        <p:nvSpPr>
          <p:cNvPr id="1099" name="Google Shape;1099;p85"/>
          <p:cNvSpPr txBox="1"/>
          <p:nvPr/>
        </p:nvSpPr>
        <p:spPr>
          <a:xfrm>
            <a:off x="242525" y="2158200"/>
            <a:ext cx="69465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Let’s add some information about the author to our study.</a:t>
            </a:r>
            <a:endParaRPr sz="2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100" name="Google Shape;1100;p8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Author info to enrich the tweet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1" name="Google Shape;1101;p85"/>
          <p:cNvPicPr preferRelativeResize="0"/>
          <p:nvPr/>
        </p:nvPicPr>
        <p:blipFill rotWithShape="1">
          <a:blip r:embed="rId3">
            <a:alphaModFix/>
          </a:blip>
          <a:srcRect b="2581"/>
          <a:stretch/>
        </p:blipFill>
        <p:spPr>
          <a:xfrm>
            <a:off x="76200" y="3429000"/>
            <a:ext cx="12039597" cy="26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375" y="4158164"/>
            <a:ext cx="6248399" cy="2283987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8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author data</a:t>
            </a:r>
            <a:endParaRPr/>
          </a:p>
        </p:txBody>
      </p:sp>
      <p:sp>
        <p:nvSpPr>
          <p:cNvPr id="1108" name="Google Shape;1108;p86"/>
          <p:cNvSpPr txBox="1"/>
          <p:nvPr/>
        </p:nvSpPr>
        <p:spPr>
          <a:xfrm>
            <a:off x="768750" y="1671600"/>
            <a:ext cx="10414500" cy="3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 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the author dataset from 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filesystem_root:/data/shared/author_data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Explore the data and build graphs showing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total number of tweets per country (change the scale to better catch the distribution)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name of authors with the biggest nb_followers values and the label: human or company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Publish the viz in the dashboard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109" name="Google Shape;110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93" y="4363899"/>
            <a:ext cx="5196162" cy="207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70450" y="943462"/>
            <a:ext cx="1427325" cy="5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Author info to enrich the tweet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86"/>
          <p:cNvSpPr txBox="1"/>
          <p:nvPr/>
        </p:nvSpPr>
        <p:spPr>
          <a:xfrm rot="1205942">
            <a:off x="8688302" y="4247650"/>
            <a:ext cx="2280268" cy="86706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See solution next slide !</a:t>
            </a:r>
            <a:endParaRPr sz="2400"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author data</a:t>
            </a:r>
            <a:endParaRPr/>
          </a:p>
        </p:txBody>
      </p:sp>
      <p:pic>
        <p:nvPicPr>
          <p:cNvPr id="1118" name="Google Shape;11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450" y="943462"/>
            <a:ext cx="1427325" cy="5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Author info to enrich the tweet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0" name="Google Shape;1120;p87"/>
          <p:cNvPicPr preferRelativeResize="0"/>
          <p:nvPr/>
        </p:nvPicPr>
        <p:blipFill rotWithShape="1">
          <a:blip r:embed="rId4">
            <a:alphaModFix/>
          </a:blip>
          <a:srcRect r="29582"/>
          <a:stretch/>
        </p:blipFill>
        <p:spPr>
          <a:xfrm>
            <a:off x="275925" y="2596725"/>
            <a:ext cx="5353274" cy="37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0575" y="1919675"/>
            <a:ext cx="2363992" cy="116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3999" y="3080437"/>
            <a:ext cx="6258001" cy="3276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1"/>
          <p:cNvSpPr/>
          <p:nvPr/>
        </p:nvSpPr>
        <p:spPr>
          <a:xfrm>
            <a:off x="8700" y="801300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>
            <a:off x="2404650" y="954725"/>
            <a:ext cx="4582800" cy="65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>
            <a:off x="8700" y="4758225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>
            <a:off x="11071025" y="4694325"/>
            <a:ext cx="1008000" cy="104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>
            <a:off x="8700" y="5846750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>
            <a:off x="9890625" y="5778550"/>
            <a:ext cx="1147800" cy="104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>
            <a:off x="8210963" y="5778550"/>
            <a:ext cx="1365900" cy="104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>
            <a:off x="8700" y="1948100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>
            <a:off x="8700" y="3072338"/>
            <a:ext cx="12174600" cy="9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61"/>
          <p:cNvSpPr txBox="1">
            <a:spLocks noGrp="1"/>
          </p:cNvSpPr>
          <p:nvPr>
            <p:ph type="body" idx="4294967295"/>
          </p:nvPr>
        </p:nvSpPr>
        <p:spPr>
          <a:xfrm>
            <a:off x="1044600" y="46878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None/>
            </a:pPr>
            <a:r>
              <a:rPr lang="fr-FR" sz="4500">
                <a:solidFill>
                  <a:srgbClr val="3B3838"/>
                </a:solidFill>
              </a:rPr>
              <a:t>Use the links - do not lose your way!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5" name="Google Shape;845;p61"/>
          <p:cNvSpPr txBox="1"/>
          <p:nvPr/>
        </p:nvSpPr>
        <p:spPr>
          <a:xfrm>
            <a:off x="1340200" y="2143375"/>
            <a:ext cx="8811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3" action="ppaction://hlinksldjump"/>
              </a:rPr>
              <a:t>prep data</a:t>
            </a:r>
            <a:endParaRPr sz="1100"/>
          </a:p>
        </p:txBody>
      </p:sp>
      <p:sp>
        <p:nvSpPr>
          <p:cNvPr id="846" name="Google Shape;846;p61"/>
          <p:cNvSpPr txBox="1"/>
          <p:nvPr/>
        </p:nvSpPr>
        <p:spPr>
          <a:xfrm>
            <a:off x="2656218" y="1027860"/>
            <a:ext cx="7128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 dirty="0" err="1">
                <a:solidFill>
                  <a:schemeClr val="hlink"/>
                </a:solidFill>
                <a:hlinkClick r:id="rId4" action="ppaction://hlinksldjump"/>
              </a:rPr>
              <a:t>Internal</a:t>
            </a:r>
            <a:r>
              <a:rPr lang="fr-FR" sz="1100" u="sng" dirty="0">
                <a:solidFill>
                  <a:schemeClr val="hlink"/>
                </a:solidFill>
                <a:hlinkClick r:id="rId4" action="ppaction://hlinksldjump"/>
              </a:rPr>
              <a:t> API</a:t>
            </a:r>
            <a:endParaRPr sz="1100" dirty="0"/>
          </a:p>
        </p:txBody>
      </p:sp>
      <p:sp>
        <p:nvSpPr>
          <p:cNvPr id="847" name="Google Shape;847;p61"/>
          <p:cNvSpPr txBox="1"/>
          <p:nvPr/>
        </p:nvSpPr>
        <p:spPr>
          <a:xfrm>
            <a:off x="3369025" y="3313425"/>
            <a:ext cx="22704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 dirty="0">
                <a:solidFill>
                  <a:schemeClr val="hlink"/>
                </a:solidFill>
                <a:hlinkClick r:id="rId5" action="ppaction://hlinksldjump"/>
              </a:rPr>
              <a:t>code for </a:t>
            </a:r>
            <a:r>
              <a:rPr lang="fr-FR" sz="1100" u="sng" dirty="0" err="1">
                <a:solidFill>
                  <a:schemeClr val="hlink"/>
                </a:solidFill>
                <a:hlinkClick r:id="rId5" action="ppaction://hlinksldjump"/>
              </a:rPr>
              <a:t>clickers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 dirty="0">
                <a:solidFill>
                  <a:schemeClr val="hlink"/>
                </a:solidFill>
                <a:hlinkClick r:id="rId6"/>
              </a:rPr>
              <a:t>plug in </a:t>
            </a:r>
            <a:r>
              <a:rPr lang="fr-FR" sz="1100" u="sng" dirty="0" err="1">
                <a:solidFill>
                  <a:schemeClr val="hlink"/>
                </a:solidFill>
                <a:hlinkClick r:id="rId6"/>
              </a:rPr>
              <a:t>recipe</a:t>
            </a:r>
            <a:endParaRPr sz="1100" dirty="0"/>
          </a:p>
        </p:txBody>
      </p:sp>
      <p:sp>
        <p:nvSpPr>
          <p:cNvPr id="848" name="Google Shape;848;p61"/>
          <p:cNvSpPr txBox="1"/>
          <p:nvPr/>
        </p:nvSpPr>
        <p:spPr>
          <a:xfrm>
            <a:off x="7485250" y="2127025"/>
            <a:ext cx="20133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7" action="ppaction://hlinksldjump"/>
              </a:rPr>
              <a:t>Flow views and actions</a:t>
            </a:r>
            <a:endParaRPr sz="1100"/>
          </a:p>
        </p:txBody>
      </p:sp>
      <p:sp>
        <p:nvSpPr>
          <p:cNvPr id="849" name="Google Shape;849;p61"/>
          <p:cNvSpPr txBox="1"/>
          <p:nvPr/>
        </p:nvSpPr>
        <p:spPr>
          <a:xfrm>
            <a:off x="9984550" y="2127025"/>
            <a:ext cx="10080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Windows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Top N</a:t>
            </a:r>
            <a:endParaRPr sz="1100"/>
          </a:p>
        </p:txBody>
      </p:sp>
      <p:sp>
        <p:nvSpPr>
          <p:cNvPr id="850" name="Google Shape;850;p61"/>
          <p:cNvSpPr txBox="1"/>
          <p:nvPr/>
        </p:nvSpPr>
        <p:spPr>
          <a:xfrm>
            <a:off x="4529358" y="6032656"/>
            <a:ext cx="14898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More coding capabilities</a:t>
            </a:r>
            <a:endParaRPr sz="1100"/>
          </a:p>
        </p:txBody>
      </p:sp>
      <p:sp>
        <p:nvSpPr>
          <p:cNvPr id="851" name="Google Shape;851;p61"/>
          <p:cNvSpPr txBox="1"/>
          <p:nvPr/>
        </p:nvSpPr>
        <p:spPr>
          <a:xfrm>
            <a:off x="6624540" y="4987727"/>
            <a:ext cx="10254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Make your ow</a:t>
            </a: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n plugin</a:t>
            </a:r>
            <a:endParaRPr sz="1100"/>
          </a:p>
        </p:txBody>
      </p:sp>
      <p:sp>
        <p:nvSpPr>
          <p:cNvPr id="852" name="Google Shape;852;p61"/>
          <p:cNvSpPr txBox="1"/>
          <p:nvPr/>
        </p:nvSpPr>
        <p:spPr>
          <a:xfrm>
            <a:off x="8226375" y="6036825"/>
            <a:ext cx="12840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Text visual ML</a:t>
            </a:r>
            <a:endParaRPr sz="1100"/>
          </a:p>
        </p:txBody>
      </p:sp>
      <p:sp>
        <p:nvSpPr>
          <p:cNvPr id="853" name="Google Shape;853;p61"/>
          <p:cNvSpPr txBox="1"/>
          <p:nvPr/>
        </p:nvSpPr>
        <p:spPr>
          <a:xfrm>
            <a:off x="9982426" y="6032650"/>
            <a:ext cx="8811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Geo clustering</a:t>
            </a:r>
            <a:endParaRPr sz="1100"/>
          </a:p>
        </p:txBody>
      </p:sp>
      <p:sp>
        <p:nvSpPr>
          <p:cNvPr id="854" name="Google Shape;854;p61"/>
          <p:cNvSpPr txBox="1"/>
          <p:nvPr/>
        </p:nvSpPr>
        <p:spPr>
          <a:xfrm>
            <a:off x="11240577" y="4987727"/>
            <a:ext cx="7350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Dynamic SQL query</a:t>
            </a:r>
            <a:endParaRPr sz="1100"/>
          </a:p>
        </p:txBody>
      </p:sp>
      <p:sp>
        <p:nvSpPr>
          <p:cNvPr id="855" name="Google Shape;855;p61"/>
          <p:cNvSpPr txBox="1"/>
          <p:nvPr/>
        </p:nvSpPr>
        <p:spPr>
          <a:xfrm>
            <a:off x="3576700" y="1027850"/>
            <a:ext cx="8319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rId8" action="ppaction://hlinksldjump"/>
              </a:rPr>
              <a:t>Code env</a:t>
            </a:r>
            <a:endParaRPr sz="1100"/>
          </a:p>
        </p:txBody>
      </p:sp>
      <p:sp>
        <p:nvSpPr>
          <p:cNvPr id="856" name="Google Shape;856;p61"/>
          <p:cNvSpPr txBox="1"/>
          <p:nvPr/>
        </p:nvSpPr>
        <p:spPr>
          <a:xfrm>
            <a:off x="4670325" y="1027850"/>
            <a:ext cx="11478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Folders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Static insights</a:t>
            </a:r>
            <a:endParaRPr sz="1100"/>
          </a:p>
        </p:txBody>
      </p:sp>
      <p:sp>
        <p:nvSpPr>
          <p:cNvPr id="857" name="Google Shape;857;p61"/>
          <p:cNvSpPr txBox="1"/>
          <p:nvPr/>
        </p:nvSpPr>
        <p:spPr>
          <a:xfrm>
            <a:off x="6051572" y="1027850"/>
            <a:ext cx="881100" cy="5367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Python R notebooks</a:t>
            </a:r>
            <a:endParaRPr sz="1100"/>
          </a:p>
        </p:txBody>
      </p:sp>
      <p:cxnSp>
        <p:nvCxnSpPr>
          <p:cNvPr id="858" name="Google Shape;858;p61"/>
          <p:cNvCxnSpPr>
            <a:stCxn id="845" idx="3"/>
            <a:endCxn id="846" idx="1"/>
          </p:cNvCxnSpPr>
          <p:nvPr/>
        </p:nvCxnSpPr>
        <p:spPr>
          <a:xfrm rot="10800000" flipH="1">
            <a:off x="2221300" y="1296325"/>
            <a:ext cx="435000" cy="111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9" name="Google Shape;859;p61"/>
          <p:cNvCxnSpPr>
            <a:stCxn id="846" idx="3"/>
            <a:endCxn id="855" idx="1"/>
          </p:cNvCxnSpPr>
          <p:nvPr/>
        </p:nvCxnSpPr>
        <p:spPr>
          <a:xfrm>
            <a:off x="3369018" y="1296210"/>
            <a:ext cx="20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0" name="Google Shape;860;p61"/>
          <p:cNvCxnSpPr>
            <a:stCxn id="855" idx="3"/>
            <a:endCxn id="856" idx="1"/>
          </p:cNvCxnSpPr>
          <p:nvPr/>
        </p:nvCxnSpPr>
        <p:spPr>
          <a:xfrm>
            <a:off x="4408600" y="1296200"/>
            <a:ext cx="26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1" name="Google Shape;861;p61"/>
          <p:cNvCxnSpPr>
            <a:stCxn id="856" idx="3"/>
            <a:endCxn id="857" idx="1"/>
          </p:cNvCxnSpPr>
          <p:nvPr/>
        </p:nvCxnSpPr>
        <p:spPr>
          <a:xfrm>
            <a:off x="5818125" y="1296200"/>
            <a:ext cx="23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2" name="Google Shape;862;p61"/>
          <p:cNvCxnSpPr>
            <a:stCxn id="857" idx="3"/>
            <a:endCxn id="848" idx="1"/>
          </p:cNvCxnSpPr>
          <p:nvPr/>
        </p:nvCxnSpPr>
        <p:spPr>
          <a:xfrm>
            <a:off x="6932672" y="1296200"/>
            <a:ext cx="552600" cy="10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3" name="Google Shape;863;p61"/>
          <p:cNvCxnSpPr>
            <a:stCxn id="848" idx="3"/>
            <a:endCxn id="849" idx="1"/>
          </p:cNvCxnSpPr>
          <p:nvPr/>
        </p:nvCxnSpPr>
        <p:spPr>
          <a:xfrm>
            <a:off x="9498550" y="2395375"/>
            <a:ext cx="48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4" name="Google Shape;864;p61"/>
          <p:cNvCxnSpPr>
            <a:stCxn id="849" idx="3"/>
            <a:endCxn id="865" idx="2"/>
          </p:cNvCxnSpPr>
          <p:nvPr/>
        </p:nvCxnSpPr>
        <p:spPr>
          <a:xfrm rot="10800000" flipH="1">
            <a:off x="10992550" y="2395075"/>
            <a:ext cx="5574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5" name="Google Shape;865;p61"/>
          <p:cNvSpPr/>
          <p:nvPr/>
        </p:nvSpPr>
        <p:spPr>
          <a:xfrm>
            <a:off x="11549811" y="2142733"/>
            <a:ext cx="478800" cy="5049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6" name="Google Shape;866;p61"/>
          <p:cNvCxnSpPr>
            <a:stCxn id="867" idx="3"/>
            <a:endCxn id="850" idx="1"/>
          </p:cNvCxnSpPr>
          <p:nvPr/>
        </p:nvCxnSpPr>
        <p:spPr>
          <a:xfrm rot="10800000" flipH="1">
            <a:off x="4194651" y="6300975"/>
            <a:ext cx="3348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8" name="Google Shape;868;p61"/>
          <p:cNvCxnSpPr>
            <a:stCxn id="850" idx="3"/>
            <a:endCxn id="851" idx="1"/>
          </p:cNvCxnSpPr>
          <p:nvPr/>
        </p:nvCxnSpPr>
        <p:spPr>
          <a:xfrm rot="10800000" flipH="1">
            <a:off x="6019158" y="5256106"/>
            <a:ext cx="605400" cy="104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9" name="Google Shape;869;p61"/>
          <p:cNvCxnSpPr>
            <a:stCxn id="850" idx="3"/>
            <a:endCxn id="852" idx="1"/>
          </p:cNvCxnSpPr>
          <p:nvPr/>
        </p:nvCxnSpPr>
        <p:spPr>
          <a:xfrm>
            <a:off x="6019158" y="6301006"/>
            <a:ext cx="22071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0" name="Google Shape;870;p61"/>
          <p:cNvCxnSpPr>
            <a:stCxn id="851" idx="3"/>
            <a:endCxn id="852" idx="1"/>
          </p:cNvCxnSpPr>
          <p:nvPr/>
        </p:nvCxnSpPr>
        <p:spPr>
          <a:xfrm>
            <a:off x="7649940" y="5256077"/>
            <a:ext cx="576300" cy="104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1" name="Google Shape;871;p61"/>
          <p:cNvCxnSpPr>
            <a:stCxn id="852" idx="3"/>
            <a:endCxn id="840" idx="1"/>
          </p:cNvCxnSpPr>
          <p:nvPr/>
        </p:nvCxnSpPr>
        <p:spPr>
          <a:xfrm rot="10800000" flipH="1">
            <a:off x="9510375" y="6300975"/>
            <a:ext cx="3801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2" name="Google Shape;872;p61"/>
          <p:cNvCxnSpPr>
            <a:stCxn id="853" idx="3"/>
            <a:endCxn id="854" idx="1"/>
          </p:cNvCxnSpPr>
          <p:nvPr/>
        </p:nvCxnSpPr>
        <p:spPr>
          <a:xfrm rot="10800000" flipH="1">
            <a:off x="10863526" y="5256100"/>
            <a:ext cx="377100" cy="104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3" name="Google Shape;873;p61"/>
          <p:cNvCxnSpPr>
            <a:stCxn id="845" idx="3"/>
            <a:endCxn id="847" idx="1"/>
          </p:cNvCxnSpPr>
          <p:nvPr/>
        </p:nvCxnSpPr>
        <p:spPr>
          <a:xfrm>
            <a:off x="2221300" y="2411725"/>
            <a:ext cx="1147800" cy="11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4" name="Google Shape;874;p61"/>
          <p:cNvCxnSpPr>
            <a:stCxn id="847" idx="3"/>
            <a:endCxn id="848" idx="1"/>
          </p:cNvCxnSpPr>
          <p:nvPr/>
        </p:nvCxnSpPr>
        <p:spPr>
          <a:xfrm rot="10800000" flipH="1">
            <a:off x="5639425" y="2395275"/>
            <a:ext cx="1845900" cy="118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5" name="Google Shape;875;p61"/>
          <p:cNvCxnSpPr/>
          <p:nvPr/>
        </p:nvCxnSpPr>
        <p:spPr>
          <a:xfrm rot="10800000" flipH="1">
            <a:off x="-381775" y="4382625"/>
            <a:ext cx="13122300" cy="1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76" name="Google Shape;876;p61"/>
          <p:cNvSpPr txBox="1"/>
          <p:nvPr/>
        </p:nvSpPr>
        <p:spPr>
          <a:xfrm>
            <a:off x="254525" y="1084110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Coders</a:t>
            </a:r>
            <a:endParaRPr/>
          </a:p>
        </p:txBody>
      </p:sp>
      <p:sp>
        <p:nvSpPr>
          <p:cNvPr id="877" name="Google Shape;877;p61"/>
          <p:cNvSpPr txBox="1"/>
          <p:nvPr/>
        </p:nvSpPr>
        <p:spPr>
          <a:xfrm>
            <a:off x="254525" y="2184186"/>
            <a:ext cx="1008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All</a:t>
            </a:r>
            <a:endParaRPr/>
          </a:p>
        </p:txBody>
      </p:sp>
      <p:sp>
        <p:nvSpPr>
          <p:cNvPr id="878" name="Google Shape;878;p61"/>
          <p:cNvSpPr txBox="1"/>
          <p:nvPr/>
        </p:nvSpPr>
        <p:spPr>
          <a:xfrm>
            <a:off x="254525" y="3369685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Clickers</a:t>
            </a:r>
            <a:endParaRPr/>
          </a:p>
        </p:txBody>
      </p:sp>
      <p:sp>
        <p:nvSpPr>
          <p:cNvPr id="879" name="Google Shape;879;p61"/>
          <p:cNvSpPr txBox="1"/>
          <p:nvPr/>
        </p:nvSpPr>
        <p:spPr>
          <a:xfrm>
            <a:off x="254525" y="5043977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Coders</a:t>
            </a:r>
            <a:endParaRPr/>
          </a:p>
        </p:txBody>
      </p:sp>
      <p:sp>
        <p:nvSpPr>
          <p:cNvPr id="880" name="Google Shape;880;p61"/>
          <p:cNvSpPr/>
          <p:nvPr/>
        </p:nvSpPr>
        <p:spPr>
          <a:xfrm>
            <a:off x="214150" y="944460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61"/>
          <p:cNvSpPr txBox="1"/>
          <p:nvPr/>
        </p:nvSpPr>
        <p:spPr>
          <a:xfrm>
            <a:off x="254525" y="6088906"/>
            <a:ext cx="1008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All</a:t>
            </a:r>
            <a:endParaRPr/>
          </a:p>
        </p:txBody>
      </p:sp>
      <p:sp>
        <p:nvSpPr>
          <p:cNvPr id="882" name="Google Shape;882;p61"/>
          <p:cNvSpPr/>
          <p:nvPr/>
        </p:nvSpPr>
        <p:spPr>
          <a:xfrm>
            <a:off x="214150" y="3230035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1"/>
          <p:cNvSpPr/>
          <p:nvPr/>
        </p:nvSpPr>
        <p:spPr>
          <a:xfrm>
            <a:off x="214150" y="2083986"/>
            <a:ext cx="1008000" cy="655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61"/>
          <p:cNvSpPr/>
          <p:nvPr/>
        </p:nvSpPr>
        <p:spPr>
          <a:xfrm>
            <a:off x="214150" y="5949256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61"/>
          <p:cNvSpPr/>
          <p:nvPr/>
        </p:nvSpPr>
        <p:spPr>
          <a:xfrm>
            <a:off x="214150" y="4904327"/>
            <a:ext cx="1008000" cy="703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61"/>
          <p:cNvSpPr txBox="1"/>
          <p:nvPr/>
        </p:nvSpPr>
        <p:spPr>
          <a:xfrm>
            <a:off x="8419863" y="5256100"/>
            <a:ext cx="1025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2"/>
                </a:solidFill>
              </a:rPr>
              <a:t>Optional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887" name="Google Shape;887;p61"/>
          <p:cNvSpPr txBox="1"/>
          <p:nvPr/>
        </p:nvSpPr>
        <p:spPr>
          <a:xfrm>
            <a:off x="11163263" y="5739225"/>
            <a:ext cx="1025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2"/>
                </a:solidFill>
              </a:rPr>
              <a:t>Optional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888" name="Google Shape;888;p61"/>
          <p:cNvSpPr txBox="1"/>
          <p:nvPr/>
        </p:nvSpPr>
        <p:spPr>
          <a:xfrm>
            <a:off x="2059326" y="6036825"/>
            <a:ext cx="8811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SQL notebooks</a:t>
            </a:r>
            <a:endParaRPr sz="1100"/>
          </a:p>
        </p:txBody>
      </p:sp>
      <p:sp>
        <p:nvSpPr>
          <p:cNvPr id="867" name="Google Shape;867;p61"/>
          <p:cNvSpPr txBox="1"/>
          <p:nvPr/>
        </p:nvSpPr>
        <p:spPr>
          <a:xfrm>
            <a:off x="3362751" y="6036825"/>
            <a:ext cx="831900" cy="53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u="sng">
                <a:solidFill>
                  <a:schemeClr val="hlink"/>
                </a:solidFill>
                <a:hlinkClick r:id="" action="ppaction://noaction"/>
              </a:rPr>
              <a:t>variables</a:t>
            </a:r>
            <a:endParaRPr sz="1100"/>
          </a:p>
        </p:txBody>
      </p:sp>
      <p:cxnSp>
        <p:nvCxnSpPr>
          <p:cNvPr id="889" name="Google Shape;889;p61"/>
          <p:cNvCxnSpPr>
            <a:stCxn id="888" idx="3"/>
            <a:endCxn id="867" idx="1"/>
          </p:cNvCxnSpPr>
          <p:nvPr/>
        </p:nvCxnSpPr>
        <p:spPr>
          <a:xfrm>
            <a:off x="2940426" y="6305175"/>
            <a:ext cx="42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0" name="Google Shape;890;p61"/>
          <p:cNvSpPr/>
          <p:nvPr/>
        </p:nvSpPr>
        <p:spPr>
          <a:xfrm>
            <a:off x="1321761" y="6044783"/>
            <a:ext cx="478800" cy="504900"/>
          </a:xfrm>
          <a:prstGeom prst="flowChartSummingJunc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61"/>
          <p:cNvSpPr txBox="1"/>
          <p:nvPr/>
        </p:nvSpPr>
        <p:spPr>
          <a:xfrm>
            <a:off x="9830213" y="5256100"/>
            <a:ext cx="1025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2"/>
                </a:solidFill>
              </a:rPr>
              <a:t>Optional</a:t>
            </a:r>
            <a:endParaRPr b="1">
              <a:solidFill>
                <a:schemeClr val="accent2"/>
              </a:solidFill>
            </a:endParaRPr>
          </a:p>
        </p:txBody>
      </p:sp>
      <p:cxnSp>
        <p:nvCxnSpPr>
          <p:cNvPr id="892" name="Google Shape;892;p61"/>
          <p:cNvCxnSpPr>
            <a:stCxn id="890" idx="6"/>
            <a:endCxn id="888" idx="1"/>
          </p:cNvCxnSpPr>
          <p:nvPr/>
        </p:nvCxnSpPr>
        <p:spPr>
          <a:xfrm>
            <a:off x="1800561" y="6297233"/>
            <a:ext cx="258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author data</a:t>
            </a:r>
            <a:endParaRPr/>
          </a:p>
        </p:txBody>
      </p:sp>
      <p:sp>
        <p:nvSpPr>
          <p:cNvPr id="1128" name="Google Shape;1128;p88"/>
          <p:cNvSpPr txBox="1"/>
          <p:nvPr/>
        </p:nvSpPr>
        <p:spPr>
          <a:xfrm>
            <a:off x="674550" y="2299400"/>
            <a:ext cx="92841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Now, we enrich the tweet dataset with information about the author of the tweet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TO DO: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-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Join the author and tweet datasets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-"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Put the author name aside every tweet 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29" name="Google Shape;112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00" y="3955975"/>
            <a:ext cx="5134699" cy="26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7100" y="804198"/>
            <a:ext cx="1093600" cy="10367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8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Author info to enrich the tweet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88"/>
          <p:cNvGrpSpPr/>
          <p:nvPr/>
        </p:nvGrpSpPr>
        <p:grpSpPr>
          <a:xfrm>
            <a:off x="6096000" y="4380400"/>
            <a:ext cx="5791975" cy="1619000"/>
            <a:chOff x="6096000" y="4380400"/>
            <a:chExt cx="5791975" cy="1619000"/>
          </a:xfrm>
        </p:grpSpPr>
        <p:pic>
          <p:nvPicPr>
            <p:cNvPr id="1133" name="Google Shape;1133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6000" y="4380400"/>
              <a:ext cx="5791975" cy="161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4" name="Google Shape;1134;p88"/>
            <p:cNvPicPr preferRelativeResize="0"/>
            <p:nvPr/>
          </p:nvPicPr>
          <p:blipFill rotWithShape="1">
            <a:blip r:embed="rId6">
              <a:alphaModFix/>
            </a:blip>
            <a:srcRect l="21396" b="15045"/>
            <a:stretch/>
          </p:blipFill>
          <p:spPr>
            <a:xfrm>
              <a:off x="6881325" y="5118600"/>
              <a:ext cx="4058576" cy="88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5" name="Google Shape;1135;p88"/>
            <p:cNvPicPr preferRelativeResize="0"/>
            <p:nvPr/>
          </p:nvPicPr>
          <p:blipFill rotWithShape="1">
            <a:blip r:embed="rId6">
              <a:alphaModFix/>
            </a:blip>
            <a:srcRect r="38942" b="15045"/>
            <a:stretch/>
          </p:blipFill>
          <p:spPr>
            <a:xfrm>
              <a:off x="6157750" y="5118600"/>
              <a:ext cx="3152450" cy="8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9"/>
          <p:cNvSpPr txBox="1"/>
          <p:nvPr/>
        </p:nvSpPr>
        <p:spPr>
          <a:xfrm>
            <a:off x="187200" y="682425"/>
            <a:ext cx="7004100" cy="4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next slides, to investigate the sentiment of people reactions, we: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a column with the polarity of the tweet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a wordcloud from the tweets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141" name="Google Shape;114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25" y="2951588"/>
            <a:ext cx="3329676" cy="168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89"/>
          <p:cNvPicPr preferRelativeResize="0"/>
          <p:nvPr/>
        </p:nvPicPr>
        <p:blipFill rotWithShape="1">
          <a:blip r:embed="rId4">
            <a:alphaModFix/>
          </a:blip>
          <a:srcRect l="9500" t="26661" r="52437" b="57267"/>
          <a:stretch/>
        </p:blipFill>
        <p:spPr>
          <a:xfrm>
            <a:off x="1722900" y="1738538"/>
            <a:ext cx="4085402" cy="5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9"/>
          <p:cNvSpPr txBox="1"/>
          <p:nvPr/>
        </p:nvSpPr>
        <p:spPr>
          <a:xfrm>
            <a:off x="415800" y="4780350"/>
            <a:ext cx="7640700" cy="1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These features are not natively included in DSS, they have to be recoded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by you if you are a Python or R coder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by any coder from your team, then a visual interface will be available and you will be able use those features without seeing a single line of code!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144" name="Google Shape;1144;p89"/>
          <p:cNvSpPr txBox="1"/>
          <p:nvPr/>
        </p:nvSpPr>
        <p:spPr>
          <a:xfrm rot="1205942">
            <a:off x="9402302" y="720275"/>
            <a:ext cx="2280268" cy="86706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WHAT’S NEXT ?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5" name="Google Shape;1145;p89"/>
          <p:cNvSpPr txBox="1">
            <a:spLocks noGrp="1"/>
          </p:cNvSpPr>
          <p:nvPr>
            <p:ph type="body" idx="4294967295"/>
          </p:nvPr>
        </p:nvSpPr>
        <p:spPr>
          <a:xfrm>
            <a:off x="187199" y="152704"/>
            <a:ext cx="2100000" cy="6546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1"/>
                </a:solidFill>
              </a:rPr>
              <a:t>Coding in DSS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90"/>
          <p:cNvSpPr txBox="1">
            <a:spLocks noGrp="1"/>
          </p:cNvSpPr>
          <p:nvPr>
            <p:ph type="title"/>
          </p:nvPr>
        </p:nvSpPr>
        <p:spPr>
          <a:xfrm>
            <a:off x="480000" y="7568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Coding in DSS</a:t>
            </a:r>
            <a:endParaRPr/>
          </a:p>
        </p:txBody>
      </p:sp>
      <p:sp>
        <p:nvSpPr>
          <p:cNvPr id="1151" name="Google Shape;1151;p90"/>
          <p:cNvSpPr txBox="1"/>
          <p:nvPr/>
        </p:nvSpPr>
        <p:spPr>
          <a:xfrm>
            <a:off x="2136250" y="2949400"/>
            <a:ext cx="61164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Char char="➢"/>
            </a:pPr>
            <a:r>
              <a:rPr lang="fr-FR" sz="24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For </a:t>
            </a:r>
            <a:r>
              <a:rPr lang="fr-FR" sz="24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coders</a:t>
            </a:r>
            <a:r>
              <a:rPr lang="fr-FR" sz="24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go </a:t>
            </a:r>
            <a:r>
              <a:rPr lang="fr-FR" sz="2400" u="sng" dirty="0" err="1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 action="ppaction://hlinksldjump"/>
              </a:rPr>
              <a:t>here</a:t>
            </a:r>
            <a:br>
              <a:rPr lang="fr-FR" sz="24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br>
              <a:rPr lang="fr-FR" sz="24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24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Char char="➢"/>
            </a:pPr>
            <a:r>
              <a:rPr lang="fr-FR" sz="24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For </a:t>
            </a:r>
            <a:r>
              <a:rPr lang="fr-FR" sz="24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clickers</a:t>
            </a:r>
            <a:r>
              <a:rPr lang="fr-FR" sz="24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go </a:t>
            </a:r>
            <a:r>
              <a:rPr lang="fr-FR" sz="2400" u="sng" dirty="0" err="1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 action="ppaction://hlinksldjump"/>
              </a:rPr>
              <a:t>here</a:t>
            </a:r>
            <a:endParaRPr sz="24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152" name="Google Shape;115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723" y="1568650"/>
            <a:ext cx="2234400" cy="22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90"/>
          <p:cNvSpPr txBox="1">
            <a:spLocks noGrp="1"/>
          </p:cNvSpPr>
          <p:nvPr>
            <p:ph type="title" idx="2"/>
          </p:nvPr>
        </p:nvSpPr>
        <p:spPr>
          <a:xfrm>
            <a:off x="480000" y="480000"/>
            <a:ext cx="25365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What’s next 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44"/>
          <p:cNvSpPr txBox="1">
            <a:spLocks noGrp="1"/>
          </p:cNvSpPr>
          <p:nvPr>
            <p:ph type="ctrTitle"/>
          </p:nvPr>
        </p:nvSpPr>
        <p:spPr>
          <a:xfrm>
            <a:off x="962075" y="2911925"/>
            <a:ext cx="8448900" cy="82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solidFill>
                  <a:srgbClr val="434343"/>
                </a:solidFill>
              </a:rPr>
              <a:t>Leveraging code for clickers</a:t>
            </a:r>
            <a:endParaRPr sz="5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45"/>
          <p:cNvSpPr txBox="1"/>
          <p:nvPr/>
        </p:nvSpPr>
        <p:spPr>
          <a:xfrm>
            <a:off x="440300" y="1521025"/>
            <a:ext cx="113034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DSS enables teams to collaborate through coding and/or clicking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There will still be times when you need features that are not natively available in DSS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Ex: Have recipe that uses Google Maps API to get driving distances from two address columns in a DSS dataset</a:t>
            </a:r>
            <a:b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DSS allows teams to code customized applications, to be utilized by nontechnical people with a visual interface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We name them </a:t>
            </a:r>
            <a:r>
              <a:rPr lang="fr-FR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Plugins.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740" name="Google Shape;1740;p14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Collaboration</a:t>
            </a:r>
            <a:endParaRPr/>
          </a:p>
        </p:txBody>
      </p:sp>
      <p:sp>
        <p:nvSpPr>
          <p:cNvPr id="1741" name="Google Shape;1741;p145"/>
          <p:cNvSpPr txBox="1"/>
          <p:nvPr/>
        </p:nvSpPr>
        <p:spPr>
          <a:xfrm>
            <a:off x="440300" y="4246500"/>
            <a:ext cx="10242300" cy="26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2041" lvl="0" indent="-422041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➢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Useful resources :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74295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Official released plugins: </a:t>
            </a:r>
            <a:r>
              <a:rPr lang="fr-FR" sz="1800">
                <a:solidFill>
                  <a:srgbClr val="1DB3A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http://www.dataiku.com/dss/plugins/</a:t>
            </a:r>
            <a:endParaRPr sz="1800">
              <a:solidFill>
                <a:srgbClr val="1DB3A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74295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Dev doc:  </a:t>
            </a:r>
            <a:r>
              <a:rPr lang="fr-FR" sz="1800" u="sng">
                <a:solidFill>
                  <a:srgbClr val="1DB3A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http://doc.dataiku.com/dss/latest/plugins/index.html</a:t>
            </a:r>
            <a:endParaRPr sz="1800" u="sng">
              <a:solidFill>
                <a:srgbClr val="1DB3A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742950" lvl="1" indent="-29845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Plugin Tutorial: </a:t>
            </a:r>
            <a:r>
              <a:rPr lang="fr-FR" sz="1800" u="sng">
                <a:solidFill>
                  <a:srgbClr val="1DB3A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http://learn.dataiku.com/howto/code/plugins/writing-your-first-dss-plugin.html</a:t>
            </a:r>
            <a:endParaRPr sz="1800" u="sng">
              <a:solidFill>
                <a:srgbClr val="1DB3AE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74295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Char char="○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Public Git Plugins : </a:t>
            </a:r>
            <a:r>
              <a:rPr lang="fr-FR" sz="1800" u="sng">
                <a:solidFill>
                  <a:srgbClr val="1DB3A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https://github.com/dataiku/dataiku-contrib</a:t>
            </a:r>
            <a:endParaRPr/>
          </a:p>
        </p:txBody>
      </p:sp>
      <p:sp>
        <p:nvSpPr>
          <p:cNvPr id="1742" name="Google Shape;1742;p145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3" name="Google Shape;1743;p14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Coding and clicking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Google Shape;1748;p146"/>
          <p:cNvPicPr preferRelativeResize="0"/>
          <p:nvPr/>
        </p:nvPicPr>
        <p:blipFill rotWithShape="1">
          <a:blip r:embed="rId3">
            <a:alphaModFix/>
          </a:blip>
          <a:srcRect l="26307" t="8832" r="26655" b="20054"/>
          <a:stretch/>
        </p:blipFill>
        <p:spPr>
          <a:xfrm>
            <a:off x="1214525" y="3905450"/>
            <a:ext cx="3568672" cy="270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46"/>
          <p:cNvSpPr txBox="1"/>
          <p:nvPr/>
        </p:nvSpPr>
        <p:spPr>
          <a:xfrm>
            <a:off x="466850" y="1679050"/>
            <a:ext cx="10910400" cy="19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Create new visual recipes with plugins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Contains UI for easily customizable parameters for plugin users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Allows Analyst and other Data Scientist to utilize your commonly used code snippets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Document with Markdown or HTML/CSS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Shows up as red circles in flow with changeable logos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750" name="Google Shape;1750;p14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Personalized Data Science</a:t>
            </a:r>
            <a:endParaRPr/>
          </a:p>
        </p:txBody>
      </p:sp>
      <p:pic>
        <p:nvPicPr>
          <p:cNvPr id="1751" name="Google Shape;1751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651" y="4132975"/>
            <a:ext cx="4303949" cy="22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14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1753" name="Google Shape;1753;p146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4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pic>
        <p:nvPicPr>
          <p:cNvPr id="1759" name="Google Shape;1759;p147"/>
          <p:cNvPicPr preferRelativeResize="0"/>
          <p:nvPr/>
        </p:nvPicPr>
        <p:blipFill rotWithShape="1">
          <a:blip r:embed="rId3">
            <a:alphaModFix/>
          </a:blip>
          <a:srcRect t="5775"/>
          <a:stretch/>
        </p:blipFill>
        <p:spPr>
          <a:xfrm>
            <a:off x="8745925" y="1310825"/>
            <a:ext cx="2983450" cy="251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147"/>
          <p:cNvPicPr preferRelativeResize="0"/>
          <p:nvPr/>
        </p:nvPicPr>
        <p:blipFill rotWithShape="1">
          <a:blip r:embed="rId4">
            <a:alphaModFix/>
          </a:blip>
          <a:srcRect b="13359"/>
          <a:stretch/>
        </p:blipFill>
        <p:spPr>
          <a:xfrm>
            <a:off x="8745925" y="4047686"/>
            <a:ext cx="2983450" cy="2692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147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7953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➢"/>
            </a:pPr>
            <a:r>
              <a:rPr lang="fr-FR" sz="1400" i="0" u="none" strike="noStrike" cap="none">
                <a:solidFill>
                  <a:schemeClr val="dk1"/>
                </a:solidFill>
              </a:rPr>
              <a:t>In DSS plugins, the user can develop :</a:t>
            </a:r>
            <a:endParaRPr sz="1400"/>
          </a:p>
          <a:p>
            <a: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</a:pPr>
            <a:r>
              <a:rPr lang="fr-FR" sz="1400"/>
              <a:t>Custom Recipes</a:t>
            </a:r>
            <a:endParaRPr sz="1400"/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 Light"/>
              <a:buChar char="■"/>
            </a:pPr>
            <a:r>
              <a:rPr lang="fr-FR" sz="14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</a:t>
            </a:r>
            <a:r>
              <a:rPr lang="fr-FR" sz="14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custom recipe is a basic user interface allowing the users to interact with variables of the underlying code: R</a:t>
            </a:r>
            <a:r>
              <a:rPr lang="fr-FR" sz="14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fr-FR" sz="14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Python, SQL in Python</a:t>
            </a:r>
            <a:endParaRPr sz="1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 Light"/>
              <a:buChar char="■"/>
            </a:pPr>
            <a:r>
              <a:rPr lang="fr-FR" sz="14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recipe loads 1+ output dataset(s) without necessary an input.</a:t>
            </a:r>
            <a:endParaRPr sz="1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 Light"/>
              <a:buChar char="■"/>
            </a:pPr>
            <a:r>
              <a:rPr lang="fr-FR" sz="14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Examples :</a:t>
            </a:r>
            <a:endParaRPr sz="1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 Light"/>
              <a:buChar char="●"/>
            </a:pPr>
            <a:r>
              <a:rPr lang="fr-FR"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Query a rest API with some settings </a:t>
            </a:r>
            <a:endParaRPr sz="1400" b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 Light"/>
              <a:buChar char="●"/>
            </a:pPr>
            <a:r>
              <a:rPr lang="fr-FR" sz="14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Apply a statistical function to a field of dataset</a:t>
            </a:r>
            <a:endParaRPr sz="1400" b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</a:pPr>
            <a:r>
              <a:rPr lang="fr-FR" sz="1400"/>
              <a:t>Custom Dataset</a:t>
            </a:r>
            <a:endParaRPr sz="1400"/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 Light"/>
              <a:buChar char="■"/>
            </a:pPr>
            <a:r>
              <a:rPr lang="fr-FR" sz="14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</a:t>
            </a:r>
            <a:r>
              <a:rPr lang="fr-FR" sz="14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connector to a datasource. </a:t>
            </a:r>
            <a:endParaRPr sz="1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 Light"/>
              <a:buChar char="■"/>
            </a:pPr>
            <a:r>
              <a:rPr lang="fr-FR" sz="140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 : query a salesforce table.</a:t>
            </a:r>
            <a:endParaRPr sz="140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</a:pPr>
            <a:r>
              <a:rPr lang="fr-FR" sz="1400">
                <a:solidFill>
                  <a:schemeClr val="dk1"/>
                </a:solidFill>
              </a:rPr>
              <a:t>Much More</a:t>
            </a:r>
            <a:endParaRPr sz="1400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</a:pPr>
            <a:r>
              <a:rPr lang="fr-FR" sz="14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New Preparation Step Processor</a:t>
            </a:r>
            <a:endParaRPr sz="14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</a:pPr>
            <a:r>
              <a:rPr lang="fr-FR" sz="14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Custom Scenario Step</a:t>
            </a:r>
            <a:endParaRPr sz="14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</a:pPr>
            <a:r>
              <a:rPr lang="fr-FR" sz="14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Dataset Exporter</a:t>
            </a:r>
            <a:endParaRPr sz="14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</a:pPr>
            <a:r>
              <a:rPr lang="fr-FR" sz="14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Web App/R Markdown Template</a:t>
            </a:r>
            <a:endParaRPr sz="14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chemeClr val="dk1"/>
              </a:solidFill>
            </a:endParaRPr>
          </a:p>
          <a:p>
            <a:pPr marL="422041" marR="0" lvl="0" indent="-30774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762" name="Google Shape;1762;p147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3" name="Google Shape;1763;p14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Types of Plugins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4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1769" name="Google Shape;1769;p148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04319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</a:rPr>
              <a:t>P</a:t>
            </a:r>
            <a:r>
              <a:rPr lang="fr-FR" sz="1800" i="0" u="none" strike="noStrike" cap="none">
                <a:solidFill>
                  <a:schemeClr val="dk1"/>
                </a:solidFill>
              </a:rPr>
              <a:t>lugin</a:t>
            </a:r>
            <a:r>
              <a:rPr lang="fr-FR" sz="1800">
                <a:solidFill>
                  <a:schemeClr val="dk1"/>
                </a:solidFill>
              </a:rPr>
              <a:t>s are then </a:t>
            </a:r>
            <a:r>
              <a:rPr lang="fr-FR" sz="1800" i="0" u="none" strike="noStrike" cap="none">
                <a:solidFill>
                  <a:schemeClr val="dk1"/>
                </a:solidFill>
              </a:rPr>
              <a:t>available as a DSS extension as a new recipe or a new dataset :</a:t>
            </a:r>
            <a:endParaRPr sz="1800"/>
          </a:p>
          <a:p>
            <a:pPr marL="914422" marR="0" lvl="1" indent="-250101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</a:endParaRPr>
          </a:p>
          <a:p>
            <a:pPr marL="422041" marR="0" lvl="0" indent="-30774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770" name="Google Shape;1770;p148"/>
          <p:cNvSpPr txBox="1"/>
          <p:nvPr/>
        </p:nvSpPr>
        <p:spPr>
          <a:xfrm>
            <a:off x="768175" y="2547400"/>
            <a:ext cx="4462500" cy="27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fr-FR" sz="1600" b="0" i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plugin icon based on font awesome  is defined by the developer. A recipe will be displayed in red in the flow</a:t>
            </a:r>
            <a:endParaRPr/>
          </a:p>
          <a:p>
            <a:pPr marL="685800" marR="0" lvl="1" indent="-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28600" marR="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771" name="Google Shape;1771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1530" y="4453870"/>
            <a:ext cx="936603" cy="94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0383" y="4336813"/>
            <a:ext cx="1324195" cy="1487709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148"/>
          <p:cNvSpPr txBox="1"/>
          <p:nvPr/>
        </p:nvSpPr>
        <p:spPr>
          <a:xfrm>
            <a:off x="6111650" y="2547400"/>
            <a:ext cx="5625300" cy="12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fr-FR" sz="1600" b="0" i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custom dataset will be displayed in blue in the flow with the related plugin’s icon :</a:t>
            </a:r>
            <a:endParaRPr/>
          </a:p>
          <a:p>
            <a:pPr marL="685800" marR="0" lvl="1" indent="-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pSp>
        <p:nvGrpSpPr>
          <p:cNvPr id="1774" name="Google Shape;1774;p148"/>
          <p:cNvGrpSpPr/>
          <p:nvPr/>
        </p:nvGrpSpPr>
        <p:grpSpPr>
          <a:xfrm>
            <a:off x="7081495" y="3377240"/>
            <a:ext cx="1839675" cy="3406825"/>
            <a:chOff x="8994464" y="1944900"/>
            <a:chExt cx="1438482" cy="2444973"/>
          </a:xfrm>
        </p:grpSpPr>
        <p:pic>
          <p:nvPicPr>
            <p:cNvPr id="1775" name="Google Shape;1775;p148"/>
            <p:cNvPicPr preferRelativeResize="0"/>
            <p:nvPr/>
          </p:nvPicPr>
          <p:blipFill rotWithShape="1">
            <a:blip r:embed="rId5">
              <a:alphaModFix/>
            </a:blip>
            <a:srcRect t="73886"/>
            <a:stretch/>
          </p:blipFill>
          <p:spPr>
            <a:xfrm>
              <a:off x="9021600" y="3250243"/>
              <a:ext cx="1384236" cy="875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6" name="Google Shape;1776;p148"/>
            <p:cNvPicPr preferRelativeResize="0"/>
            <p:nvPr/>
          </p:nvPicPr>
          <p:blipFill rotWithShape="1">
            <a:blip r:embed="rId5">
              <a:alphaModFix/>
            </a:blip>
            <a:srcRect b="62514"/>
            <a:stretch/>
          </p:blipFill>
          <p:spPr>
            <a:xfrm>
              <a:off x="8994464" y="1944900"/>
              <a:ext cx="1438482" cy="1305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7" name="Google Shape;1777;p148"/>
            <p:cNvSpPr/>
            <p:nvPr/>
          </p:nvSpPr>
          <p:spPr>
            <a:xfrm>
              <a:off x="9021462" y="2846073"/>
              <a:ext cx="1384500" cy="1543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8" name="Google Shape;1778;p148"/>
          <p:cNvGrpSpPr/>
          <p:nvPr/>
        </p:nvGrpSpPr>
        <p:grpSpPr>
          <a:xfrm>
            <a:off x="1176899" y="3832456"/>
            <a:ext cx="1845677" cy="2773406"/>
            <a:chOff x="7029230" y="2473846"/>
            <a:chExt cx="1637400" cy="2272353"/>
          </a:xfrm>
        </p:grpSpPr>
        <p:pic>
          <p:nvPicPr>
            <p:cNvPr id="1779" name="Google Shape;1779;p148"/>
            <p:cNvPicPr preferRelativeResize="0"/>
            <p:nvPr/>
          </p:nvPicPr>
          <p:blipFill rotWithShape="1">
            <a:blip r:embed="rId6">
              <a:alphaModFix/>
            </a:blip>
            <a:srcRect t="67728"/>
            <a:stretch/>
          </p:blipFill>
          <p:spPr>
            <a:xfrm>
              <a:off x="7074128" y="3428881"/>
              <a:ext cx="1592392" cy="1317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148"/>
            <p:cNvPicPr preferRelativeResize="0"/>
            <p:nvPr/>
          </p:nvPicPr>
          <p:blipFill rotWithShape="1">
            <a:blip r:embed="rId6">
              <a:alphaModFix/>
            </a:blip>
            <a:srcRect b="78241"/>
            <a:stretch/>
          </p:blipFill>
          <p:spPr>
            <a:xfrm>
              <a:off x="7074128" y="2473846"/>
              <a:ext cx="1592392" cy="888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1" name="Google Shape;1781;p148"/>
            <p:cNvSpPr/>
            <p:nvPr/>
          </p:nvSpPr>
          <p:spPr>
            <a:xfrm>
              <a:off x="7029230" y="3486939"/>
              <a:ext cx="1637400" cy="1010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2" name="Google Shape;1782;p148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3" name="Google Shape;1783;p14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Intro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4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1789" name="Google Shape;1789;p149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67227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400">
                <a:solidFill>
                  <a:schemeClr val="dk1"/>
                </a:solidFill>
              </a:rPr>
              <a:t>TO DO: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fr-FR" sz="1400">
                <a:solidFill>
                  <a:schemeClr val="dk1"/>
                </a:solidFill>
              </a:rPr>
              <a:t>Click +RECIPE and choose text insights</a:t>
            </a:r>
            <a:br>
              <a:rPr lang="fr-FR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fr-FR" sz="1400">
                <a:solidFill>
                  <a:schemeClr val="dk1"/>
                </a:solidFill>
              </a:rPr>
              <a:t>Use the sentiment analysis recipe to create a dataset Sentiment with this plugin</a:t>
            </a:r>
            <a:br>
              <a:rPr lang="fr-FR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fr-FR" sz="1400">
                <a:solidFill>
                  <a:schemeClr val="dk1"/>
                </a:solidFill>
              </a:rPr>
              <a:t>Split the latest Sentiment dataset into two datasets, according to the value of the sentiment. Exclude sentiment = 0</a:t>
            </a:r>
            <a:br>
              <a:rPr lang="fr-FR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marL="13716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-FR" sz="1400">
                <a:solidFill>
                  <a:schemeClr val="dk1"/>
                </a:solidFill>
              </a:rPr>
              <a:t>Sentiment_pos</a:t>
            </a:r>
            <a:endParaRPr sz="1400">
              <a:solidFill>
                <a:schemeClr val="dk1"/>
              </a:solidFill>
            </a:endParaRPr>
          </a:p>
          <a:p>
            <a:pPr marL="13716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-FR" sz="1400">
                <a:solidFill>
                  <a:schemeClr val="dk1"/>
                </a:solidFill>
              </a:rPr>
              <a:t>Sentiment_neg</a:t>
            </a:r>
            <a:endParaRPr sz="1400">
              <a:solidFill>
                <a:schemeClr val="dk1"/>
              </a:solidFill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i="0" u="none" strike="noStrike" cap="none">
              <a:solidFill>
                <a:schemeClr val="dk1"/>
              </a:solidFill>
            </a:endParaRPr>
          </a:p>
          <a:p>
            <a:pPr marL="422041" marR="0" lvl="0" indent="-307741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790" name="Google Shape;179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949" y="1800025"/>
            <a:ext cx="2609150" cy="47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149"/>
          <p:cNvSpPr/>
          <p:nvPr/>
        </p:nvSpPr>
        <p:spPr>
          <a:xfrm>
            <a:off x="7790375" y="5050858"/>
            <a:ext cx="2078700" cy="29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2" name="Google Shape;1792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1254" y="914400"/>
            <a:ext cx="1182971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14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on`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50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01577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3E3E3E"/>
              </a:solidFill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Export data and charts created in </a:t>
            </a:r>
            <a:r>
              <a:rPr lang="fr-FR" sz="1800" i="1"/>
              <a:t>code recipes</a:t>
            </a:r>
            <a:r>
              <a:rPr lang="fr-FR" sz="1800"/>
              <a:t> and </a:t>
            </a:r>
            <a:r>
              <a:rPr lang="fr-FR" sz="1800" i="1"/>
              <a:t>notebooks</a:t>
            </a:r>
            <a:r>
              <a:rPr lang="fr-FR" sz="1800"/>
              <a:t> to dashboards</a:t>
            </a:r>
            <a:br>
              <a:rPr lang="fr-FR" sz="1800"/>
            </a:br>
            <a:r>
              <a:rPr lang="fr-FR" sz="1800"/>
              <a:t>⇒ highly customizable </a:t>
            </a:r>
            <a:endParaRPr sz="180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/>
              <a:t>Static insights are updated </a:t>
            </a:r>
            <a:r>
              <a:rPr lang="fr-FR" sz="1800" i="1"/>
              <a:t>each time</a:t>
            </a:r>
            <a:r>
              <a:rPr lang="fr-FR" sz="1800"/>
              <a:t> you run the code</a:t>
            </a:r>
            <a:br>
              <a:rPr lang="fr-FR" sz="1800"/>
            </a:br>
            <a:br>
              <a:rPr lang="fr-FR" sz="1800"/>
            </a:br>
            <a:br>
              <a:rPr lang="fr-FR" sz="1800"/>
            </a:br>
            <a:br>
              <a:rPr lang="fr-FR" sz="1800"/>
            </a:br>
            <a:br>
              <a:rPr lang="fr-FR" sz="1800"/>
            </a:br>
            <a:br>
              <a:rPr lang="fr-FR" sz="1800"/>
            </a:br>
            <a:br>
              <a:rPr lang="fr-FR" sz="1800"/>
            </a:br>
            <a:br>
              <a:rPr lang="fr-FR" sz="1800"/>
            </a:br>
            <a:br>
              <a:rPr lang="fr-FR" sz="1800"/>
            </a:br>
            <a:br>
              <a:rPr lang="fr-FR" sz="1800"/>
            </a:br>
            <a:endParaRPr sz="180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1800"/>
              <a:buFont typeface="Source Sans Pro"/>
              <a:buChar char="➢"/>
            </a:pPr>
            <a:r>
              <a:rPr lang="fr-FR" sz="1800" i="1"/>
              <a:t>Plug in recipes can therefore output static insights !</a:t>
            </a:r>
            <a:br>
              <a:rPr lang="fr-FR" sz="1800" i="1"/>
            </a:br>
            <a:endParaRPr sz="1800" i="1"/>
          </a:p>
          <a:p>
            <a:pPr marL="2857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9" name="Google Shape;1799;p15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Static insights</a:t>
            </a:r>
            <a:endParaRPr/>
          </a:p>
        </p:txBody>
      </p:sp>
      <p:sp>
        <p:nvSpPr>
          <p:cNvPr id="1800" name="Google Shape;1800;p150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CONCEPT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1" name="Google Shape;1801;p15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 new concept</a:t>
            </a:r>
            <a:endParaRPr/>
          </a:p>
        </p:txBody>
      </p:sp>
      <p:grpSp>
        <p:nvGrpSpPr>
          <p:cNvPr id="1802" name="Google Shape;1802;p150"/>
          <p:cNvGrpSpPr/>
          <p:nvPr/>
        </p:nvGrpSpPr>
        <p:grpSpPr>
          <a:xfrm>
            <a:off x="2949125" y="3525775"/>
            <a:ext cx="8161625" cy="2629800"/>
            <a:chOff x="2949125" y="3982975"/>
            <a:chExt cx="8161625" cy="2629800"/>
          </a:xfrm>
        </p:grpSpPr>
        <p:sp>
          <p:nvSpPr>
            <p:cNvPr id="1803" name="Google Shape;1803;p150"/>
            <p:cNvSpPr txBox="1"/>
            <p:nvPr/>
          </p:nvSpPr>
          <p:spPr>
            <a:xfrm>
              <a:off x="2949125" y="3982975"/>
              <a:ext cx="5361600" cy="26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4572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fr-FR" sz="1600" b="1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Python</a:t>
              </a:r>
              <a:endParaRPr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marL="1028700" lvl="1" indent="-3048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E3E3E"/>
                </a:buClr>
                <a:buSzPts val="1800"/>
                <a:buFont typeface="Noto Sans Symbols"/>
                <a:buChar char="○"/>
              </a:pPr>
              <a:r>
                <a:rPr lang="fr-FR" sz="1600" b="1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Plot.ly</a:t>
              </a:r>
              <a:endParaRPr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marL="1028700" lvl="1" indent="-2921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Noto Sans Symbols"/>
                <a:buChar char="○"/>
              </a:pPr>
              <a:r>
                <a:rPr lang="fr-FR" sz="1600" b="1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Matplotlib</a:t>
              </a:r>
              <a:endParaRPr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marL="1028700" lvl="1" indent="-2921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Noto Sans Symbols"/>
                <a:buChar char="○"/>
              </a:pPr>
              <a:r>
                <a:rPr lang="fr-FR" sz="1600" b="1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Bokeh</a:t>
              </a:r>
              <a:endParaRPr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marL="1028700" lvl="1" indent="-2921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Noto Sans Symbols"/>
                <a:buChar char="○"/>
              </a:pPr>
              <a:r>
                <a:rPr lang="fr-FR" sz="1600" b="1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ggplot</a:t>
              </a:r>
              <a:endParaRPr/>
            </a:p>
          </p:txBody>
        </p:sp>
        <p:sp>
          <p:nvSpPr>
            <p:cNvPr id="1804" name="Google Shape;1804;p150"/>
            <p:cNvSpPr txBox="1"/>
            <p:nvPr/>
          </p:nvSpPr>
          <p:spPr>
            <a:xfrm>
              <a:off x="5749150" y="3982975"/>
              <a:ext cx="5361600" cy="26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4572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fr-FR" sz="1600" b="1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R</a:t>
              </a:r>
              <a:endParaRPr sz="18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marL="1028700" lvl="1" indent="-2921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Noto Sans Symbols"/>
                <a:buChar char="○"/>
              </a:pPr>
              <a:r>
                <a:rPr lang="fr-FR" sz="1600" b="1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ggplot2</a:t>
              </a:r>
              <a:endParaRPr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marL="1028700" lvl="1" indent="-2921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Noto Sans Symbols"/>
                <a:buChar char="○"/>
              </a:pPr>
              <a:r>
                <a:rPr lang="fr-FR" sz="1600" b="1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dygraphs</a:t>
              </a:r>
              <a:endParaRPr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marL="1028700" lvl="1" indent="-2921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Noto Sans Symbols"/>
                <a:buChar char="○"/>
              </a:pPr>
              <a:r>
                <a:rPr lang="fr-FR" sz="1600" b="1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ggvis</a:t>
              </a:r>
              <a:endParaRPr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marL="1028700" lvl="1" indent="-2921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Noto Sans Symbols"/>
                <a:buChar char="○"/>
              </a:pPr>
              <a:r>
                <a:rPr lang="fr-FR" sz="1600" b="1">
                  <a:solidFill>
                    <a:srgbClr val="3E3E3E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googleVis</a:t>
              </a:r>
              <a:endParaRPr sz="1600" b="1">
                <a:solidFill>
                  <a:srgbClr val="3E3E3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sp>
        <p:nvSpPr>
          <p:cNvPr id="898" name="Google Shape;898;p62"/>
          <p:cNvSpPr txBox="1">
            <a:spLocks noGrp="1"/>
          </p:cNvSpPr>
          <p:nvPr>
            <p:ph type="body" idx="4294967295"/>
          </p:nvPr>
        </p:nvSpPr>
        <p:spPr>
          <a:xfrm>
            <a:off x="1152000" y="458503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None/>
            </a:pPr>
            <a:r>
              <a:rPr lang="fr-FR" sz="4500">
                <a:solidFill>
                  <a:srgbClr val="3B3838"/>
                </a:solidFill>
              </a:rPr>
              <a:t>Advanced Design Training 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9" name="Google Shape;899;p62"/>
          <p:cNvSpPr/>
          <p:nvPr/>
        </p:nvSpPr>
        <p:spPr>
          <a:xfrm>
            <a:off x="545775" y="1482174"/>
            <a:ext cx="10309800" cy="5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Remember the West Niles Virus from the discovery training ?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⇒ We designed a pipeline to ingest, clean and visualize data. We also created a model that can be used to forecast West Nile virus presence at different locations in Chicago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this training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analyze the public perception of the Virus across the US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Specifically, we will analyze tweets that mentioned the West Nile Virus from years 2007 to 2017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use and develop various code based features and/or advanced visual features to design a flow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00" name="Google Shape;9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319563" y="537901"/>
            <a:ext cx="1204075" cy="171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51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1810" name="Google Shape;1810;p151"/>
          <p:cNvSpPr txBox="1">
            <a:spLocks noGrp="1"/>
          </p:cNvSpPr>
          <p:nvPr>
            <p:ph type="body" idx="1"/>
          </p:nvPr>
        </p:nvSpPr>
        <p:spPr>
          <a:xfrm>
            <a:off x="708600" y="2183000"/>
            <a:ext cx="102492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</a:rPr>
              <a:t>On top of the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Sentiment_pos</a:t>
            </a:r>
            <a:r>
              <a:rPr lang="fr-FR" sz="1800">
                <a:solidFill>
                  <a:schemeClr val="dk1"/>
                </a:solidFill>
              </a:rPr>
              <a:t> and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Sentiment_neg</a:t>
            </a:r>
            <a:r>
              <a:rPr lang="fr-FR" sz="1800">
                <a:solidFill>
                  <a:schemeClr val="dk1"/>
                </a:solidFill>
              </a:rPr>
              <a:t> datasets:</a:t>
            </a:r>
            <a:br>
              <a:rPr lang="fr-F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-FR" sz="1800">
                <a:solidFill>
                  <a:schemeClr val="dk1"/>
                </a:solidFill>
              </a:rPr>
              <a:t>Use the plug in text insights to create a recipe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wordcloud </a:t>
            </a:r>
            <a:r>
              <a:rPr lang="fr-FR" sz="1800">
                <a:solidFill>
                  <a:schemeClr val="dk1"/>
                </a:solidFill>
              </a:rPr>
              <a:t>with the columns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tweet text</a:t>
            </a:r>
            <a:b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fr-FR" sz="1800">
                <a:solidFill>
                  <a:schemeClr val="dk1"/>
                </a:solidFill>
              </a:rPr>
              <a:t>Name the folders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Wordcloud_pos</a:t>
            </a:r>
            <a:r>
              <a:rPr lang="fr-FR" sz="1800">
                <a:solidFill>
                  <a:schemeClr val="dk1"/>
                </a:solidFill>
              </a:rPr>
              <a:t> et </a:t>
            </a: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Wordcloud_neg</a:t>
            </a:r>
            <a:b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fr-FR" sz="1800">
                <a:solidFill>
                  <a:schemeClr val="dk1"/>
                </a:solidFill>
              </a:rPr>
              <a:t>This recipe outputs a folder that contains a wordcloud of a text column</a:t>
            </a:r>
            <a:endParaRPr sz="18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dk1"/>
                </a:solidFill>
              </a:rPr>
            </a:br>
            <a:r>
              <a:rPr lang="fr-FR" sz="1800">
                <a:solidFill>
                  <a:schemeClr val="dk1"/>
                </a:solidFill>
              </a:rPr>
              <a:t>⇒ Explore the newly created folders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22041" marR="0" lvl="0" indent="-307741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811" name="Google Shape;181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8379" y="820550"/>
            <a:ext cx="1182971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151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Google Shape;1817;p152"/>
          <p:cNvPicPr preferRelativeResize="0"/>
          <p:nvPr/>
        </p:nvPicPr>
        <p:blipFill rotWithShape="1">
          <a:blip r:embed="rId3">
            <a:alphaModFix/>
          </a:blip>
          <a:srcRect l="934" t="22378" r="708" b="10821"/>
          <a:stretch/>
        </p:blipFill>
        <p:spPr>
          <a:xfrm>
            <a:off x="1641487" y="3125375"/>
            <a:ext cx="8342424" cy="354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152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1819" name="Google Shape;1819;p152"/>
          <p:cNvSpPr txBox="1">
            <a:spLocks noGrp="1"/>
          </p:cNvSpPr>
          <p:nvPr>
            <p:ph type="body" idx="1"/>
          </p:nvPr>
        </p:nvSpPr>
        <p:spPr>
          <a:xfrm>
            <a:off x="480000" y="1761350"/>
            <a:ext cx="100764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</a:rPr>
              <a:t>:</a:t>
            </a:r>
            <a:br>
              <a:rPr lang="fr-FR" sz="18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fr-FR" sz="1800">
                <a:solidFill>
                  <a:schemeClr val="dk1"/>
                </a:solidFill>
              </a:rPr>
              <a:t>This recipe outputs a folder that contains a wordcloud of a text column</a:t>
            </a:r>
            <a:br>
              <a:rPr lang="fr-FR" sz="1800">
                <a:solidFill>
                  <a:schemeClr val="dk1"/>
                </a:solidFill>
              </a:rPr>
            </a:br>
            <a:r>
              <a:rPr lang="fr-FR" sz="1800">
                <a:solidFill>
                  <a:schemeClr val="dk1"/>
                </a:solidFill>
              </a:rPr>
              <a:t>⇒ Explore the newly created folders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22041" marR="0" lvl="0" indent="-307741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pSp>
        <p:nvGrpSpPr>
          <p:cNvPr id="1820" name="Google Shape;1820;p152"/>
          <p:cNvGrpSpPr/>
          <p:nvPr/>
        </p:nvGrpSpPr>
        <p:grpSpPr>
          <a:xfrm>
            <a:off x="2590350" y="3125375"/>
            <a:ext cx="9259239" cy="3591674"/>
            <a:chOff x="2091239" y="1864157"/>
            <a:chExt cx="11858656" cy="4512720"/>
          </a:xfrm>
        </p:grpSpPr>
        <p:sp>
          <p:nvSpPr>
            <p:cNvPr id="1821" name="Google Shape;1821;p152"/>
            <p:cNvSpPr/>
            <p:nvPr/>
          </p:nvSpPr>
          <p:spPr>
            <a:xfrm>
              <a:off x="9506731" y="1879601"/>
              <a:ext cx="1671000" cy="64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22" name="Google Shape;1822;p152"/>
            <p:cNvSpPr/>
            <p:nvPr/>
          </p:nvSpPr>
          <p:spPr>
            <a:xfrm>
              <a:off x="5163388" y="3250852"/>
              <a:ext cx="420300" cy="420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1823" name="Google Shape;1823;p152"/>
            <p:cNvCxnSpPr>
              <a:stCxn id="1824" idx="3"/>
              <a:endCxn id="1822" idx="2"/>
            </p:cNvCxnSpPr>
            <p:nvPr/>
          </p:nvCxnSpPr>
          <p:spPr>
            <a:xfrm rot="10800000" flipH="1">
              <a:off x="3601439" y="3460888"/>
              <a:ext cx="1561800" cy="1018200"/>
            </a:xfrm>
            <a:prstGeom prst="straightConnector1">
              <a:avLst/>
            </a:prstGeom>
            <a:noFill/>
            <a:ln w="12700" cap="flat" cmpd="sng">
              <a:solidFill>
                <a:srgbClr val="EF4923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1824" name="Google Shape;1824;p152"/>
            <p:cNvSpPr txBox="1"/>
            <p:nvPr/>
          </p:nvSpPr>
          <p:spPr>
            <a:xfrm>
              <a:off x="2091239" y="4147288"/>
              <a:ext cx="1510200" cy="6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Source Sans Pro"/>
                <a:buNone/>
              </a:pPr>
              <a:r>
                <a:rPr lang="fr-FR" sz="1800">
                  <a:solidFill>
                    <a:srgbClr val="FF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</a:t>
              </a:r>
              <a:r>
                <a:rPr lang="fr-FR" sz="1800" b="0" i="0" u="none" strike="noStrike" cap="none">
                  <a:solidFill>
                    <a:srgbClr val="FF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ownload file</a:t>
              </a:r>
              <a:endParaRPr/>
            </a:p>
          </p:txBody>
        </p:sp>
        <p:sp>
          <p:nvSpPr>
            <p:cNvPr id="1825" name="Google Shape;1825;p152"/>
            <p:cNvSpPr/>
            <p:nvPr/>
          </p:nvSpPr>
          <p:spPr>
            <a:xfrm>
              <a:off x="3974487" y="5893301"/>
              <a:ext cx="1874400" cy="420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1826" name="Google Shape;1826;p152"/>
            <p:cNvCxnSpPr>
              <a:endCxn id="1825" idx="6"/>
            </p:cNvCxnSpPr>
            <p:nvPr/>
          </p:nvCxnSpPr>
          <p:spPr>
            <a:xfrm rot="10800000">
              <a:off x="5848887" y="6103451"/>
              <a:ext cx="2221500" cy="133500"/>
            </a:xfrm>
            <a:prstGeom prst="straightConnector1">
              <a:avLst/>
            </a:prstGeom>
            <a:noFill/>
            <a:ln w="12700" cap="flat" cmpd="sng">
              <a:solidFill>
                <a:srgbClr val="EF4923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1827" name="Google Shape;1827;p152"/>
            <p:cNvSpPr txBox="1"/>
            <p:nvPr/>
          </p:nvSpPr>
          <p:spPr>
            <a:xfrm>
              <a:off x="8070312" y="5963477"/>
              <a:ext cx="26478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Source Sans Pro"/>
                <a:buNone/>
              </a:pPr>
              <a:r>
                <a:rPr lang="fr-FR" sz="1800" b="0" i="0" u="none" strike="noStrike" cap="none">
                  <a:solidFill>
                    <a:srgbClr val="FF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Upload file</a:t>
              </a:r>
              <a:endParaRPr sz="1800" b="0" i="0" u="none" strike="noStrike" cap="non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28" name="Google Shape;1828;p152"/>
            <p:cNvSpPr/>
            <p:nvPr/>
          </p:nvSpPr>
          <p:spPr>
            <a:xfrm>
              <a:off x="10407896" y="1864157"/>
              <a:ext cx="1152600" cy="4203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E3E3E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1829" name="Google Shape;1829;p152"/>
            <p:cNvCxnSpPr>
              <a:stCxn id="1830" idx="0"/>
              <a:endCxn id="1828" idx="4"/>
            </p:cNvCxnSpPr>
            <p:nvPr/>
          </p:nvCxnSpPr>
          <p:spPr>
            <a:xfrm rot="10800000">
              <a:off x="10984095" y="2284517"/>
              <a:ext cx="2210700" cy="7230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30" name="Google Shape;1830;p152"/>
            <p:cNvSpPr txBox="1"/>
            <p:nvPr/>
          </p:nvSpPr>
          <p:spPr>
            <a:xfrm>
              <a:off x="12439695" y="3007517"/>
              <a:ext cx="1510200" cy="6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solidFill>
                    <a:srgbClr val="FF0000"/>
                  </a:solidFill>
                </a:rPr>
                <a:t>More Folder Actions</a:t>
              </a: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id="1831" name="Google Shape;1831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9375" y="846375"/>
            <a:ext cx="1111050" cy="9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152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53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1838" name="Google Shape;1838;p153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5496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22041" marR="0" lvl="0" indent="-30774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839" name="Google Shape;183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98025"/>
            <a:ext cx="11887200" cy="3504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153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Your flow should now be like this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54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Static insights</a:t>
            </a:r>
            <a:endParaRPr/>
          </a:p>
        </p:txBody>
      </p:sp>
      <p:sp>
        <p:nvSpPr>
          <p:cNvPr id="1846" name="Google Shape;1846;p154"/>
          <p:cNvSpPr txBox="1"/>
          <p:nvPr/>
        </p:nvSpPr>
        <p:spPr>
          <a:xfrm>
            <a:off x="556200" y="3971575"/>
            <a:ext cx="100377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: Add the static insight created by the world cloud plug in to your dashboard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pSp>
        <p:nvGrpSpPr>
          <p:cNvPr id="1847" name="Google Shape;1847;p154"/>
          <p:cNvGrpSpPr/>
          <p:nvPr/>
        </p:nvGrpSpPr>
        <p:grpSpPr>
          <a:xfrm>
            <a:off x="1991625" y="5214200"/>
            <a:ext cx="9710614" cy="1494326"/>
            <a:chOff x="620550" y="4193100"/>
            <a:chExt cx="10673350" cy="2058300"/>
          </a:xfrm>
        </p:grpSpPr>
        <p:pic>
          <p:nvPicPr>
            <p:cNvPr id="1848" name="Google Shape;1848;p154"/>
            <p:cNvPicPr preferRelativeResize="0"/>
            <p:nvPr/>
          </p:nvPicPr>
          <p:blipFill rotWithShape="1">
            <a:blip r:embed="rId3">
              <a:alphaModFix/>
            </a:blip>
            <a:srcRect t="34253"/>
            <a:stretch/>
          </p:blipFill>
          <p:spPr>
            <a:xfrm>
              <a:off x="1367750" y="4193100"/>
              <a:ext cx="7861350" cy="2058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49" name="Google Shape;1849;p154"/>
            <p:cNvCxnSpPr/>
            <p:nvPr/>
          </p:nvCxnSpPr>
          <p:spPr>
            <a:xfrm flipH="1">
              <a:off x="9053800" y="5066675"/>
              <a:ext cx="1559400" cy="270300"/>
            </a:xfrm>
            <a:prstGeom prst="straightConnector1">
              <a:avLst/>
            </a:prstGeom>
            <a:noFill/>
            <a:ln w="38100" cap="flat" cmpd="sng">
              <a:solidFill>
                <a:srgbClr val="FC020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50" name="Google Shape;1850;p154"/>
            <p:cNvCxnSpPr/>
            <p:nvPr/>
          </p:nvCxnSpPr>
          <p:spPr>
            <a:xfrm rot="10800000" flipH="1">
              <a:off x="1033200" y="5095050"/>
              <a:ext cx="827400" cy="254400"/>
            </a:xfrm>
            <a:prstGeom prst="straightConnector1">
              <a:avLst/>
            </a:prstGeom>
            <a:noFill/>
            <a:ln w="38100" cap="flat" cmpd="sng">
              <a:solidFill>
                <a:srgbClr val="FC020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51" name="Google Shape;1851;p154"/>
            <p:cNvSpPr txBox="1"/>
            <p:nvPr/>
          </p:nvSpPr>
          <p:spPr>
            <a:xfrm>
              <a:off x="10689400" y="4674725"/>
              <a:ext cx="604500" cy="4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/>
                <a:t>1</a:t>
              </a:r>
              <a:endParaRPr sz="2400"/>
            </a:p>
          </p:txBody>
        </p:sp>
        <p:sp>
          <p:nvSpPr>
            <p:cNvPr id="1852" name="Google Shape;1852;p154"/>
            <p:cNvSpPr txBox="1"/>
            <p:nvPr/>
          </p:nvSpPr>
          <p:spPr>
            <a:xfrm>
              <a:off x="620550" y="5089025"/>
              <a:ext cx="986700" cy="4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/>
                <a:t>2</a:t>
              </a:r>
              <a:endParaRPr sz="2400"/>
            </a:p>
          </p:txBody>
        </p:sp>
      </p:grpSp>
      <p:pic>
        <p:nvPicPr>
          <p:cNvPr id="1853" name="Google Shape;1853;p154"/>
          <p:cNvPicPr preferRelativeResize="0"/>
          <p:nvPr/>
        </p:nvPicPr>
        <p:blipFill rotWithShape="1">
          <a:blip r:embed="rId4">
            <a:alphaModFix/>
          </a:blip>
          <a:srcRect l="15855" t="14739" r="56666" b="61740"/>
          <a:stretch/>
        </p:blipFill>
        <p:spPr>
          <a:xfrm>
            <a:off x="3568299" y="2070538"/>
            <a:ext cx="3402353" cy="182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54"/>
          <p:cNvSpPr txBox="1"/>
          <p:nvPr/>
        </p:nvSpPr>
        <p:spPr>
          <a:xfrm>
            <a:off x="4861825" y="1971100"/>
            <a:ext cx="2295000" cy="1056000"/>
          </a:xfrm>
          <a:prstGeom prst="rect">
            <a:avLst/>
          </a:prstGeom>
          <a:noFill/>
          <a:ln w="28575" cap="flat" cmpd="sng">
            <a:solidFill>
              <a:srgbClr val="FC02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5" name="Google Shape;1855;p154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Static insights are accessible via the flow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55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Static insights</a:t>
            </a:r>
            <a:endParaRPr/>
          </a:p>
        </p:txBody>
      </p:sp>
      <p:sp>
        <p:nvSpPr>
          <p:cNvPr id="1861" name="Google Shape;1861;p155"/>
          <p:cNvSpPr txBox="1"/>
          <p:nvPr/>
        </p:nvSpPr>
        <p:spPr>
          <a:xfrm>
            <a:off x="754925" y="1592538"/>
            <a:ext cx="4985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Your dashboard should be like this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⇒ Check the box “Use slide title as header on slide”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862" name="Google Shape;1862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333" y="2558100"/>
            <a:ext cx="9566715" cy="400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155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5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1869" name="Google Shape;1869;p156"/>
          <p:cNvSpPr txBox="1">
            <a:spLocks noGrp="1"/>
          </p:cNvSpPr>
          <p:nvPr>
            <p:ph type="body" idx="1"/>
          </p:nvPr>
        </p:nvSpPr>
        <p:spPr>
          <a:xfrm>
            <a:off x="440250" y="1589550"/>
            <a:ext cx="11551500" cy="3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</a:rPr>
              <a:t>: Look at the code of a plug in</a:t>
            </a:r>
            <a:br>
              <a:rPr lang="fr-F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-FR" sz="1800">
                <a:solidFill>
                  <a:schemeClr val="dk1"/>
                </a:solidFill>
              </a:rPr>
              <a:t>Go to administration → settings → Misc. and check the box “Enable the plugin development tools”</a:t>
            </a: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-FR" sz="1800">
                <a:solidFill>
                  <a:schemeClr val="dk1"/>
                </a:solidFill>
              </a:rPr>
              <a:t>Go to administration → plugin and </a:t>
            </a: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to development environment the Python and/or R plugin(s)</a:t>
            </a: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-FR" sz="1800">
                <a:solidFill>
                  <a:schemeClr val="dk1"/>
                </a:solidFill>
              </a:rPr>
              <a:t>From the menu, go to Plugins → development</a:t>
            </a: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22041" marR="0" lvl="0" indent="-30774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870" name="Google Shape;1870;p156"/>
          <p:cNvPicPr preferRelativeResize="0"/>
          <p:nvPr/>
        </p:nvPicPr>
        <p:blipFill rotWithShape="1">
          <a:blip r:embed="rId3">
            <a:alphaModFix/>
          </a:blip>
          <a:srcRect t="65323" r="35654"/>
          <a:stretch/>
        </p:blipFill>
        <p:spPr>
          <a:xfrm>
            <a:off x="3747275" y="2598050"/>
            <a:ext cx="44774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15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  <p:sp>
        <p:nvSpPr>
          <p:cNvPr id="1872" name="Google Shape;1872;p156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2EB2E4"/>
                </a:solidFill>
                <a:highlight>
                  <a:srgbClr val="FFFFFF"/>
                </a:highlight>
              </a:rPr>
              <a:t>Only for your general knowledge!</a:t>
            </a:r>
            <a:endParaRPr>
              <a:solidFill>
                <a:srgbClr val="2EB2E4"/>
              </a:solidFill>
              <a:highlight>
                <a:srgbClr val="FFFFFF"/>
              </a:highlight>
            </a:endParaRPr>
          </a:p>
        </p:txBody>
      </p:sp>
      <p:pic>
        <p:nvPicPr>
          <p:cNvPr id="1873" name="Google Shape;1873;p156"/>
          <p:cNvPicPr preferRelativeResize="0"/>
          <p:nvPr/>
        </p:nvPicPr>
        <p:blipFill rotWithShape="1">
          <a:blip r:embed="rId4">
            <a:alphaModFix/>
          </a:blip>
          <a:srcRect b="22546"/>
          <a:stretch/>
        </p:blipFill>
        <p:spPr>
          <a:xfrm>
            <a:off x="5693050" y="3825600"/>
            <a:ext cx="2008025" cy="264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5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1879" name="Google Shape;1879;p157"/>
          <p:cNvSpPr txBox="1">
            <a:spLocks noGrp="1"/>
          </p:cNvSpPr>
          <p:nvPr>
            <p:ph type="body" idx="1"/>
          </p:nvPr>
        </p:nvSpPr>
        <p:spPr>
          <a:xfrm>
            <a:off x="480000" y="1700400"/>
            <a:ext cx="929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DO</a:t>
            </a:r>
            <a:r>
              <a:rPr lang="fr-FR" sz="1800">
                <a:solidFill>
                  <a:schemeClr val="dk1"/>
                </a:solidFill>
              </a:rPr>
              <a:t>: Look at the code of a plug in</a:t>
            </a:r>
            <a:br>
              <a:rPr lang="fr-F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-FR" sz="1800">
                <a:solidFill>
                  <a:schemeClr val="dk1"/>
                </a:solidFill>
              </a:rPr>
              <a:t>Have a look at the code of a recipe</a:t>
            </a: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br>
              <a:rPr lang="fr-FR" sz="1800">
                <a:solidFill>
                  <a:schemeClr val="dk1"/>
                </a:solidFill>
              </a:rPr>
            </a:br>
            <a:r>
              <a:rPr lang="fr-FR" sz="1800">
                <a:solidFill>
                  <a:schemeClr val="dk1"/>
                </a:solidFill>
              </a:rPr>
              <a:t>⇒ Plugin can be easily created by any Python coder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22041" marR="0" lvl="0" indent="-30774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880" name="Google Shape;1880;p157"/>
          <p:cNvSpPr txBox="1"/>
          <p:nvPr/>
        </p:nvSpPr>
        <p:spPr>
          <a:xfrm>
            <a:off x="7737128" y="3623125"/>
            <a:ext cx="30120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Parameters of the plugin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1" name="Google Shape;1881;p157"/>
          <p:cNvSpPr txBox="1"/>
          <p:nvPr/>
        </p:nvSpPr>
        <p:spPr>
          <a:xfrm>
            <a:off x="7677677" y="5864825"/>
            <a:ext cx="22254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Source Sans Pro"/>
                <a:ea typeface="Source Sans Pro"/>
                <a:cs typeface="Source Sans Pro"/>
                <a:sym typeface="Source Sans Pro"/>
              </a:rPr>
              <a:t>Code of the recipe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2" name="Google Shape;1882;p157"/>
          <p:cNvSpPr txBox="1"/>
          <p:nvPr/>
        </p:nvSpPr>
        <p:spPr>
          <a:xfrm rot="1194658">
            <a:off x="9298636" y="614417"/>
            <a:ext cx="2279778" cy="86757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2EB2E4"/>
                </a:solidFill>
                <a:highlight>
                  <a:srgbClr val="FFFFFF"/>
                </a:highlight>
              </a:rPr>
              <a:t>Only for your general knowledge!</a:t>
            </a:r>
            <a:endParaRPr>
              <a:solidFill>
                <a:srgbClr val="2EB2E4"/>
              </a:solidFill>
              <a:highlight>
                <a:srgbClr val="FFFFFF"/>
              </a:highlight>
            </a:endParaRPr>
          </a:p>
        </p:txBody>
      </p:sp>
      <p:pic>
        <p:nvPicPr>
          <p:cNvPr id="1883" name="Google Shape;1883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349" y="3074227"/>
            <a:ext cx="2824300" cy="3077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4" name="Google Shape;1884;p157"/>
          <p:cNvCxnSpPr/>
          <p:nvPr/>
        </p:nvCxnSpPr>
        <p:spPr>
          <a:xfrm flipH="1">
            <a:off x="5065571" y="3922825"/>
            <a:ext cx="2612100" cy="731400"/>
          </a:xfrm>
          <a:prstGeom prst="straightConnector1">
            <a:avLst/>
          </a:prstGeom>
          <a:noFill/>
          <a:ln w="9525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5" name="Google Shape;1885;p157"/>
          <p:cNvCxnSpPr/>
          <p:nvPr/>
        </p:nvCxnSpPr>
        <p:spPr>
          <a:xfrm rot="10800000">
            <a:off x="4976026" y="4845825"/>
            <a:ext cx="2582700" cy="1229400"/>
          </a:xfrm>
          <a:prstGeom prst="straightConnector1">
            <a:avLst/>
          </a:prstGeom>
          <a:noFill/>
          <a:ln w="9525" cap="flat" cmpd="sng">
            <a:solidFill>
              <a:srgbClr val="FC020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6" name="Google Shape;1886;p15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58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1892" name="Google Shape;1892;p158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02084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QUIZZ</a:t>
            </a: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-FR" sz="1800">
                <a:solidFill>
                  <a:schemeClr val="dk1"/>
                </a:solidFill>
              </a:rPr>
              <a:t>Folders acts as regular file system folders. </a:t>
            </a:r>
            <a:br>
              <a:rPr lang="fr-FR" sz="1800">
                <a:solidFill>
                  <a:schemeClr val="dk1"/>
                </a:solidFill>
              </a:rPr>
            </a:br>
            <a:r>
              <a:rPr lang="fr-FR" sz="1800">
                <a:solidFill>
                  <a:schemeClr val="dk1"/>
                </a:solidFill>
              </a:rPr>
              <a:t>⇒ What can they contain ?</a:t>
            </a:r>
            <a:br>
              <a:rPr lang="fr-F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-FR" sz="1800">
                <a:solidFill>
                  <a:schemeClr val="dk1"/>
                </a:solidFill>
              </a:rPr>
              <a:t>Static insight are created when running a code recipe.</a:t>
            </a:r>
            <a:br>
              <a:rPr lang="fr-FR" sz="1800">
                <a:solidFill>
                  <a:schemeClr val="dk1"/>
                </a:solidFill>
              </a:rPr>
            </a:br>
            <a:r>
              <a:rPr lang="fr-FR" sz="1800">
                <a:solidFill>
                  <a:schemeClr val="dk1"/>
                </a:solidFill>
              </a:rPr>
              <a:t>⇒ Do they need to be in a folder ?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893" name="Google Shape;1893;p158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59"/>
          <p:cNvSpPr txBox="1"/>
          <p:nvPr/>
        </p:nvSpPr>
        <p:spPr>
          <a:xfrm>
            <a:off x="693038" y="1610450"/>
            <a:ext cx="113034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SemiBold"/>
              <a:buChar char="➢"/>
            </a:pPr>
            <a:r>
              <a:rPr lang="fr-FR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TO DO</a:t>
            </a:r>
            <a:endParaRPr sz="18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Enter the join recipe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ource Sans Pro Light"/>
              <a:buChar char="➢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schema is now up to date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SemiBold"/>
              <a:buChar char="➢"/>
            </a:pPr>
            <a:r>
              <a:rPr lang="fr-FR" sz="18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But you must select the newly created columns  </a:t>
            </a:r>
            <a:endParaRPr sz="18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899" name="Google Shape;1899;p159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Schema propagation</a:t>
            </a:r>
            <a:endParaRPr/>
          </a:p>
        </p:txBody>
      </p:sp>
      <p:grpSp>
        <p:nvGrpSpPr>
          <p:cNvPr id="1900" name="Google Shape;1900;p159"/>
          <p:cNvGrpSpPr/>
          <p:nvPr/>
        </p:nvGrpSpPr>
        <p:grpSpPr>
          <a:xfrm>
            <a:off x="3343525" y="3415975"/>
            <a:ext cx="5678989" cy="3413025"/>
            <a:chOff x="2505325" y="3263575"/>
            <a:chExt cx="5678989" cy="3413025"/>
          </a:xfrm>
        </p:grpSpPr>
        <p:pic>
          <p:nvPicPr>
            <p:cNvPr id="1901" name="Google Shape;1901;p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8388" y="3263575"/>
              <a:ext cx="4745926" cy="3413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02" name="Google Shape;1902;p159"/>
            <p:cNvCxnSpPr/>
            <p:nvPr/>
          </p:nvCxnSpPr>
          <p:spPr>
            <a:xfrm>
              <a:off x="2505325" y="4863475"/>
              <a:ext cx="2482500" cy="9522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pic>
        <p:nvPicPr>
          <p:cNvPr id="1903" name="Google Shape;1903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8125" y="914500"/>
            <a:ext cx="1106725" cy="10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159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new columns appear in the next recipe if you enter the recipe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60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Plugins</a:t>
            </a:r>
            <a:endParaRPr/>
          </a:p>
        </p:txBody>
      </p:sp>
      <p:sp>
        <p:nvSpPr>
          <p:cNvPr id="1910" name="Google Shape;1910;p160"/>
          <p:cNvSpPr txBox="1">
            <a:spLocks noGrp="1"/>
          </p:cNvSpPr>
          <p:nvPr>
            <p:ph type="body" idx="1"/>
          </p:nvPr>
        </p:nvSpPr>
        <p:spPr>
          <a:xfrm>
            <a:off x="480000" y="1852800"/>
            <a:ext cx="11232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QUIZZ</a:t>
            </a: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-FR" sz="1800">
                <a:solidFill>
                  <a:schemeClr val="dk1"/>
                </a:solidFill>
              </a:rPr>
              <a:t>Folders acts as regular file system folders. </a:t>
            </a:r>
            <a:br>
              <a:rPr lang="fr-FR" sz="1800">
                <a:solidFill>
                  <a:schemeClr val="dk1"/>
                </a:solidFill>
              </a:rPr>
            </a:br>
            <a:r>
              <a:rPr lang="fr-FR" sz="1800">
                <a:solidFill>
                  <a:schemeClr val="dk1"/>
                </a:solidFill>
              </a:rPr>
              <a:t>⇒ What can they contain ?</a:t>
            </a:r>
            <a:br>
              <a:rPr lang="fr-FR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-FR" sz="1800">
                <a:solidFill>
                  <a:schemeClr val="dk1"/>
                </a:solidFill>
              </a:rPr>
              <a:t>Static insight are created when running a code recipe.</a:t>
            </a:r>
            <a:br>
              <a:rPr lang="fr-FR" sz="1800">
                <a:solidFill>
                  <a:schemeClr val="dk1"/>
                </a:solidFill>
              </a:rPr>
            </a:br>
            <a:r>
              <a:rPr lang="fr-FR" sz="1800">
                <a:solidFill>
                  <a:schemeClr val="dk1"/>
                </a:solidFill>
              </a:rPr>
              <a:t>⇒ Do they need to be in a folder ?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AutoNum type="arabicPeriod"/>
            </a:pPr>
            <a:r>
              <a:rPr lang="fr-FR" sz="18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Anything useful for your project such as</a:t>
            </a:r>
            <a:br>
              <a:rPr lang="fr-FR" sz="18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fr-FR" sz="18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images, videos, .pptx, machine learning and deep learning models, …</a:t>
            </a:r>
            <a:endParaRPr sz="18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AutoNum type="arabicPeriod"/>
            </a:pPr>
            <a:r>
              <a:rPr lang="fr-FR" sz="18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No. If a recipe outputs a dataset, static insights can still be created. Outputting in a folder is a way to proceed if the recipe is not intended to output a dataset</a:t>
            </a:r>
            <a:endParaRPr sz="18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911" name="Google Shape;1911;p160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Hands 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sp>
        <p:nvSpPr>
          <p:cNvPr id="906" name="Google Shape;906;p63"/>
          <p:cNvSpPr txBox="1">
            <a:spLocks noGrp="1"/>
          </p:cNvSpPr>
          <p:nvPr>
            <p:ph type="body" idx="4294967295"/>
          </p:nvPr>
        </p:nvSpPr>
        <p:spPr>
          <a:xfrm>
            <a:off x="1152000" y="458503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None/>
            </a:pPr>
            <a:r>
              <a:rPr lang="fr-FR" sz="4500">
                <a:solidFill>
                  <a:srgbClr val="3B3838"/>
                </a:solidFill>
              </a:rPr>
              <a:t>Coder track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7" name="Google Shape;907;p63"/>
          <p:cNvSpPr/>
          <p:nvPr/>
        </p:nvSpPr>
        <p:spPr>
          <a:xfrm>
            <a:off x="1152000" y="1539003"/>
            <a:ext cx="9429600" cy="4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training covers the following coding features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Interacting with datasets using Python or R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Working with Jupyter / SQL notebooks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Creating code environment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Creating visual extension to DSS: plugins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Overview of the different APIs in DSS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Working with folders, variables and much more!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 also some visual features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window recipe (sliding aggregations)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Mass flow actions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more!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08" name="Google Shape;9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249" y="1071975"/>
            <a:ext cx="3443026" cy="258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61"/>
          <p:cNvSpPr txBox="1"/>
          <p:nvPr/>
        </p:nvSpPr>
        <p:spPr>
          <a:xfrm rot="1205942">
            <a:off x="9402302" y="720275"/>
            <a:ext cx="2280268" cy="86706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2EB2E4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WHAT’S NEXT ?</a:t>
            </a:r>
            <a:endParaRPr sz="2400" b="1">
              <a:solidFill>
                <a:srgbClr val="2EB2E4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7" name="Google Shape;1917;p161"/>
          <p:cNvSpPr txBox="1"/>
          <p:nvPr/>
        </p:nvSpPr>
        <p:spPr>
          <a:xfrm>
            <a:off x="568200" y="1139625"/>
            <a:ext cx="7004100" cy="41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Our flow now contains several elements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 if I want to check the execution engines, latest built, file formats, connections, … ? 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 if I want to do massive changes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add new columns with the prepare recipe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change the connections from csv to HDFS ?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it is easy to get lost if you didn’t do the project yourself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○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better add descriptions, tags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next slides we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Explore some actions and views at a flow level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Char char="●"/>
            </a:pPr>
            <a:r>
              <a:rPr lang="fr-FR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Customize our projects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918" name="Google Shape;1918;p161"/>
          <p:cNvSpPr txBox="1">
            <a:spLocks noGrp="1"/>
          </p:cNvSpPr>
          <p:nvPr>
            <p:ph type="body" idx="4294967295"/>
          </p:nvPr>
        </p:nvSpPr>
        <p:spPr>
          <a:xfrm>
            <a:off x="380999" y="187037"/>
            <a:ext cx="7095000" cy="95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1"/>
                </a:solidFill>
              </a:rPr>
              <a:t>Flow views and actions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919" name="Google Shape;191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600" y="5140200"/>
            <a:ext cx="3201301" cy="15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sp>
        <p:nvSpPr>
          <p:cNvPr id="914" name="Google Shape;914;p64"/>
          <p:cNvSpPr txBox="1">
            <a:spLocks noGrp="1"/>
          </p:cNvSpPr>
          <p:nvPr>
            <p:ph type="body" idx="4294967295"/>
          </p:nvPr>
        </p:nvSpPr>
        <p:spPr>
          <a:xfrm>
            <a:off x="1152000" y="458503"/>
            <a:ext cx="101028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None/>
            </a:pPr>
            <a:r>
              <a:rPr lang="fr-FR" sz="4500">
                <a:solidFill>
                  <a:srgbClr val="3B3838"/>
                </a:solidFill>
              </a:rPr>
              <a:t>Clicker track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5" name="Google Shape;915;p64"/>
          <p:cNvSpPr/>
          <p:nvPr/>
        </p:nvSpPr>
        <p:spPr>
          <a:xfrm>
            <a:off x="1152000" y="1539003"/>
            <a:ext cx="9429600" cy="4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training covers the following visual features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Prepare and enrich your data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Mass flow views and actions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 interface custom code based (plugin)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Window recipe (sliding aggregations)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But also some more advanced features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SQL notebooks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Working with instance variables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Working with folders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 ML with text data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Geo clustering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-"/>
            </a:pPr>
            <a:r>
              <a:rPr lang="fr-F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much more!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6" name="Google Shape;9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249" y="1071975"/>
            <a:ext cx="3443026" cy="258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5"/>
          <p:cNvSpPr txBox="1">
            <a:spLocks noGrp="1"/>
          </p:cNvSpPr>
          <p:nvPr>
            <p:ph type="ctrTitle"/>
          </p:nvPr>
        </p:nvSpPr>
        <p:spPr>
          <a:xfrm>
            <a:off x="480000" y="992775"/>
            <a:ext cx="8639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434343"/>
                </a:solidFill>
              </a:rPr>
              <a:t>Discover and prepare the data</a:t>
            </a:r>
            <a:endParaRPr sz="4000">
              <a:solidFill>
                <a:srgbClr val="434343"/>
              </a:solidFill>
            </a:endParaRPr>
          </a:p>
        </p:txBody>
      </p:sp>
      <p:sp>
        <p:nvSpPr>
          <p:cNvPr id="923" name="Google Shape;923;p65"/>
          <p:cNvSpPr txBox="1">
            <a:spLocks noGrp="1"/>
          </p:cNvSpPr>
          <p:nvPr>
            <p:ph type="subTitle" idx="1"/>
          </p:nvPr>
        </p:nvSpPr>
        <p:spPr>
          <a:xfrm>
            <a:off x="937200" y="3880425"/>
            <a:ext cx="71925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 Light"/>
                <a:ea typeface="Source Sans Pro Light"/>
                <a:cs typeface="Source Sans Pro Light"/>
                <a:sym typeface="Source Sans Pro Light"/>
              </a:rPr>
              <a:t>Hands on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6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Tweet data</a:t>
            </a:r>
            <a:endParaRPr/>
          </a:p>
        </p:txBody>
      </p:sp>
      <p:sp>
        <p:nvSpPr>
          <p:cNvPr id="929" name="Google Shape;929;p66"/>
          <p:cNvSpPr/>
          <p:nvPr/>
        </p:nvSpPr>
        <p:spPr>
          <a:xfrm>
            <a:off x="575225" y="1391399"/>
            <a:ext cx="10096500" cy="4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0" u="none" strike="noStrike" cap="none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this section we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Import the tweet data and look at the data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rabi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Investigate and clean the text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a regex to extract mentioned users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Aims: find influencers, build a community graph, …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Find tweets containing “bite”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Remove very short tweets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AutoNum type="alphaLcPeriod"/>
            </a:pP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Simplify and normalize text</a:t>
            </a:r>
            <a:b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fr-FR" sz="1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Aims: make the text usable for further use like finding insights and creating usable data for machine learning</a:t>
            </a: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1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30" name="Google Shape;930;p66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7"/>
          <p:cNvSpPr txBox="1">
            <a:spLocks noGrp="1"/>
          </p:cNvSpPr>
          <p:nvPr>
            <p:ph type="title"/>
          </p:nvPr>
        </p:nvSpPr>
        <p:spPr>
          <a:xfrm>
            <a:off x="480000" y="480000"/>
            <a:ext cx="11232000" cy="4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Connecting to your instances</a:t>
            </a:r>
            <a:endParaRPr/>
          </a:p>
        </p:txBody>
      </p:sp>
      <p:sp>
        <p:nvSpPr>
          <p:cNvPr id="936" name="Google Shape;936;p67"/>
          <p:cNvSpPr txBox="1">
            <a:spLocks noGrp="1"/>
          </p:cNvSpPr>
          <p:nvPr>
            <p:ph type="title" idx="2"/>
          </p:nvPr>
        </p:nvSpPr>
        <p:spPr>
          <a:xfrm>
            <a:off x="480000" y="914400"/>
            <a:ext cx="11232000" cy="6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Access to DSS training instances</a:t>
            </a:r>
            <a:endParaRPr/>
          </a:p>
        </p:txBody>
      </p:sp>
      <p:sp>
        <p:nvSpPr>
          <p:cNvPr id="937" name="Google Shape;937;p67"/>
          <p:cNvSpPr txBox="1"/>
          <p:nvPr/>
        </p:nvSpPr>
        <p:spPr>
          <a:xfrm>
            <a:off x="749125" y="2010900"/>
            <a:ext cx="10848600" cy="3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3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3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fr-FR" sz="2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https://dss</a:t>
            </a:r>
            <a:r>
              <a:rPr lang="fr-FR" sz="2400" b="1" u="sng">
                <a:solidFill>
                  <a:srgbClr val="CC0000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</a:t>
            </a:r>
            <a:r>
              <a:rPr lang="fr-FR" sz="2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-design-</a:t>
            </a:r>
            <a:r>
              <a:rPr lang="fr-FR" sz="2400" b="1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YOUR_COMPANY</a:t>
            </a:r>
            <a:r>
              <a:rPr lang="fr-FR" sz="2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.hadoop.training.dataiku.com</a:t>
            </a:r>
            <a:endParaRPr sz="2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fr-FR" sz="3100" b="1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fr-FR" sz="3100">
                <a:latin typeface="Source Sans Pro"/>
                <a:ea typeface="Source Sans Pro"/>
                <a:cs typeface="Source Sans Pro"/>
                <a:sym typeface="Source Sans Pro"/>
              </a:rPr>
              <a:t> = 0, 1, ...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fr-FR" sz="31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31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fr-FR" sz="3100">
                <a:latin typeface="Source Sans Pro"/>
                <a:ea typeface="Source Sans Pro"/>
                <a:cs typeface="Source Sans Pro"/>
                <a:sym typeface="Source Sans Pro"/>
              </a:rPr>
              <a:t>user: user</a:t>
            </a:r>
            <a:r>
              <a:rPr lang="fr-FR" sz="3100" b="1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fr-FR" sz="3100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fr-FR" sz="3100" b="1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fr-FR" sz="3100">
                <a:latin typeface="Source Sans Pro"/>
                <a:ea typeface="Source Sans Pro"/>
                <a:cs typeface="Source Sans Pro"/>
                <a:sym typeface="Source Sans Pro"/>
              </a:rPr>
              <a:t> = 0, 1, ...</a:t>
            </a:r>
            <a:endParaRPr sz="3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fr-FR" sz="3100">
                <a:latin typeface="Source Sans Pro"/>
                <a:ea typeface="Source Sans Pro"/>
                <a:cs typeface="Source Sans Pro"/>
                <a:sym typeface="Source Sans Pro"/>
              </a:rPr>
              <a:t>password: </a:t>
            </a:r>
            <a:r>
              <a:rPr lang="fr-FR" sz="3100" i="1">
                <a:latin typeface="Source Sans Pro"/>
                <a:ea typeface="Source Sans Pro"/>
                <a:cs typeface="Source Sans Pro"/>
                <a:sym typeface="Source Sans Pro"/>
              </a:rPr>
              <a:t>to be given by the trainer</a:t>
            </a:r>
            <a:endParaRPr sz="3100" i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iku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iku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Dataiku 2016">
  <a:themeElements>
    <a:clrScheme name="Thème Dataiku 201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B3AE"/>
      </a:accent1>
      <a:accent2>
        <a:srgbClr val="F18B37"/>
      </a:accent2>
      <a:accent3>
        <a:srgbClr val="A5A5A5"/>
      </a:accent3>
      <a:accent4>
        <a:srgbClr val="27A9DD"/>
      </a:accent4>
      <a:accent5>
        <a:srgbClr val="DF583E"/>
      </a:accent5>
      <a:accent6>
        <a:srgbClr val="FEC0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2544</Words>
  <Application>Microsoft Office PowerPoint</Application>
  <PresentationFormat>Grand écran</PresentationFormat>
  <Paragraphs>441</Paragraphs>
  <Slides>50</Slides>
  <Notes>50</Notes>
  <HiddenSlides>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50</vt:i4>
      </vt:variant>
    </vt:vector>
  </HeadingPairs>
  <TitlesOfParts>
    <vt:vector size="60" baseType="lpstr">
      <vt:lpstr>Source Sans Pro Light</vt:lpstr>
      <vt:lpstr>Noto Sans Symbols</vt:lpstr>
      <vt:lpstr>Source Sans Pro</vt:lpstr>
      <vt:lpstr>Courier New</vt:lpstr>
      <vt:lpstr>Merriweather Sans</vt:lpstr>
      <vt:lpstr>Arial</vt:lpstr>
      <vt:lpstr>Source Sans Pro SemiBold</vt:lpstr>
      <vt:lpstr>Calibri</vt:lpstr>
      <vt:lpstr>Dataiku 2018</vt:lpstr>
      <vt:lpstr>Dataiku 2018</vt:lpstr>
      <vt:lpstr>Présentation PowerPoint</vt:lpstr>
      <vt:lpstr>Advanced design training</vt:lpstr>
      <vt:lpstr>Présentation PowerPoint</vt:lpstr>
      <vt:lpstr>Présentation PowerPoint</vt:lpstr>
      <vt:lpstr>Présentation PowerPoint</vt:lpstr>
      <vt:lpstr>Présentation PowerPoint</vt:lpstr>
      <vt:lpstr>Discover and prepare the data</vt:lpstr>
      <vt:lpstr>Tweet data</vt:lpstr>
      <vt:lpstr>Connecting to your instances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data</vt:lpstr>
      <vt:lpstr>Tweet author data</vt:lpstr>
      <vt:lpstr>Tweet author data</vt:lpstr>
      <vt:lpstr>Tweet author data</vt:lpstr>
      <vt:lpstr>Tweet author data</vt:lpstr>
      <vt:lpstr>Présentation PowerPoint</vt:lpstr>
      <vt:lpstr>Coding in DSS</vt:lpstr>
      <vt:lpstr>Leveraging code for clickers</vt:lpstr>
      <vt:lpstr>Collaboration</vt:lpstr>
      <vt:lpstr>Personalized Data Science</vt:lpstr>
      <vt:lpstr>Plugins</vt:lpstr>
      <vt:lpstr>Plugins</vt:lpstr>
      <vt:lpstr>Plugins</vt:lpstr>
      <vt:lpstr>Static insights</vt:lpstr>
      <vt:lpstr>Plugins</vt:lpstr>
      <vt:lpstr>Plugins</vt:lpstr>
      <vt:lpstr>Plugins</vt:lpstr>
      <vt:lpstr>Static insights</vt:lpstr>
      <vt:lpstr>Static insights</vt:lpstr>
      <vt:lpstr>Plugins</vt:lpstr>
      <vt:lpstr>Plugins</vt:lpstr>
      <vt:lpstr>Plugins</vt:lpstr>
      <vt:lpstr>Schema propagation</vt:lpstr>
      <vt:lpstr>Plugins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1</cp:lastModifiedBy>
  <cp:revision>5</cp:revision>
  <dcterms:modified xsi:type="dcterms:W3CDTF">2021-03-30T16:51:17Z</dcterms:modified>
</cp:coreProperties>
</file>